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48.xml" ContentType="application/vnd.openxmlformats-officedocument.presentationml.tags+xml"/>
  <Override PartName="/ppt/notesSlides/notesSlide3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4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5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6.xml" ContentType="application/vnd.openxmlformats-officedocument.presentationml.notesSlide+xml"/>
  <Override PartName="/ppt/tags/tag55.xml" ContentType="application/vnd.openxmlformats-officedocument.presentationml.tags+xml"/>
  <Override PartName="/ppt/notesSlides/notesSlide7.xml" ContentType="application/vnd.openxmlformats-officedocument.presentationml.notesSlide+xml"/>
  <Override PartName="/ppt/tags/tag56.xml" ContentType="application/vnd.openxmlformats-officedocument.presentationml.tags+xml"/>
  <Override PartName="/ppt/notesSlides/notesSlide8.xml" ContentType="application/vnd.openxmlformats-officedocument.presentationml.notesSlide+xml"/>
  <Override PartName="/ppt/tags/tag57.xml" ContentType="application/vnd.openxmlformats-officedocument.presentationml.tags+xml"/>
  <Override PartName="/ppt/notesSlides/notesSlide9.xml" ContentType="application/vnd.openxmlformats-officedocument.presentationml.notesSlide+xml"/>
  <Override PartName="/ppt/tags/tag58.xml" ContentType="application/vnd.openxmlformats-officedocument.presentationml.tags+xml"/>
  <Override PartName="/ppt/notesSlides/notesSlide10.xml" ContentType="application/vnd.openxmlformats-officedocument.presentationml.notesSlide+xml"/>
  <Override PartName="/ppt/tags/tag59.xml" ContentType="application/vnd.openxmlformats-officedocument.presentationml.tags+xml"/>
  <Override PartName="/ppt/notesSlides/notesSlide11.xml" ContentType="application/vnd.openxmlformats-officedocument.presentationml.notesSlide+xml"/>
  <Override PartName="/ppt/tags/tag60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61.xml" ContentType="application/vnd.openxmlformats-officedocument.presentationml.tags+xml"/>
  <Override PartName="/ppt/notesSlides/notesSlide14.xml" ContentType="application/vnd.openxmlformats-officedocument.presentationml.notesSlide+xml"/>
  <Override PartName="/ppt/tags/tag62.xml" ContentType="application/vnd.openxmlformats-officedocument.presentationml.tags+xml"/>
  <Override PartName="/ppt/notesSlides/notesSlide15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16.xml" ContentType="application/vnd.openxmlformats-officedocument.presentationml.notesSlide+xml"/>
  <Override PartName="/ppt/tags/tag65.xml" ContentType="application/vnd.openxmlformats-officedocument.presentationml.tags+xml"/>
  <Override PartName="/ppt/notesSlides/notesSlide17.xml" ContentType="application/vnd.openxmlformats-officedocument.presentationml.notesSlide+xml"/>
  <Override PartName="/ppt/tags/tag66.xml" ContentType="application/vnd.openxmlformats-officedocument.presentationml.tags+xml"/>
  <Override PartName="/ppt/notesSlides/notesSlide18.xml" ContentType="application/vnd.openxmlformats-officedocument.presentationml.notesSlide+xml"/>
  <Override PartName="/ppt/tags/tag67.xml" ContentType="application/vnd.openxmlformats-officedocument.presentationml.tags+xml"/>
  <Override PartName="/ppt/notesSlides/notesSlide19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20.xml" ContentType="application/vnd.openxmlformats-officedocument.presentationml.notesSlide+xml"/>
  <Override PartName="/ppt/tags/tag70.xml" ContentType="application/vnd.openxmlformats-officedocument.presentationml.tags+xml"/>
  <Override PartName="/ppt/notesSlides/notesSlide21.xml" ContentType="application/vnd.openxmlformats-officedocument.presentationml.notesSlide+xml"/>
  <Override PartName="/ppt/tags/tag71.xml" ContentType="application/vnd.openxmlformats-officedocument.presentationml.tags+xml"/>
  <Override PartName="/ppt/notesSlides/notesSlide22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98" r:id="rId2"/>
  </p:sldMasterIdLst>
  <p:notesMasterIdLst>
    <p:notesMasterId r:id="rId38"/>
  </p:notesMasterIdLst>
  <p:sldIdLst>
    <p:sldId id="304" r:id="rId3"/>
    <p:sldId id="363" r:id="rId4"/>
    <p:sldId id="364" r:id="rId5"/>
    <p:sldId id="326" r:id="rId6"/>
    <p:sldId id="352" r:id="rId7"/>
    <p:sldId id="313" r:id="rId8"/>
    <p:sldId id="351" r:id="rId9"/>
    <p:sldId id="306" r:id="rId10"/>
    <p:sldId id="299" r:id="rId11"/>
    <p:sldId id="365" r:id="rId12"/>
    <p:sldId id="300" r:id="rId13"/>
    <p:sldId id="366" r:id="rId14"/>
    <p:sldId id="367" r:id="rId15"/>
    <p:sldId id="368" r:id="rId16"/>
    <p:sldId id="294" r:id="rId17"/>
    <p:sldId id="284" r:id="rId18"/>
    <p:sldId id="286" r:id="rId19"/>
    <p:sldId id="287" r:id="rId20"/>
    <p:sldId id="307" r:id="rId21"/>
    <p:sldId id="308" r:id="rId22"/>
    <p:sldId id="309" r:id="rId23"/>
    <p:sldId id="310" r:id="rId24"/>
    <p:sldId id="328" r:id="rId25"/>
    <p:sldId id="311" r:id="rId26"/>
    <p:sldId id="312" r:id="rId27"/>
    <p:sldId id="369" r:id="rId28"/>
    <p:sldId id="370" r:id="rId29"/>
    <p:sldId id="371" r:id="rId30"/>
    <p:sldId id="372" r:id="rId31"/>
    <p:sldId id="356" r:id="rId32"/>
    <p:sldId id="373" r:id="rId33"/>
    <p:sldId id="359" r:id="rId34"/>
    <p:sldId id="360" r:id="rId35"/>
    <p:sldId id="361" r:id="rId36"/>
    <p:sldId id="374" r:id="rId37"/>
  </p:sldIdLst>
  <p:sldSz cx="9144000" cy="6858000" type="screen4x3"/>
  <p:notesSz cx="6858000" cy="9144000"/>
  <p:custDataLst>
    <p:tags r:id="rId3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736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F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154" autoAdjust="0"/>
  </p:normalViewPr>
  <p:slideViewPr>
    <p:cSldViewPr>
      <p:cViewPr varScale="1">
        <p:scale>
          <a:sx n="62" d="100"/>
          <a:sy n="62" d="100"/>
        </p:scale>
        <p:origin x="-1056" y="-90"/>
      </p:cViewPr>
      <p:guideLst>
        <p:guide orient="horz" pos="2736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8D4AC7-354B-405C-9C2A-E7ABE9510B7E}" type="datetimeFigureOut">
              <a:rPr lang="en-US" smtClean="0"/>
              <a:t>6/3/2016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872B20-2CF4-4C8C-9E2D-3E02CA94D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422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872B20-2CF4-4C8C-9E2D-3E02CA94DE8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939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090">
              <a:defRPr/>
            </a:pPr>
            <a:r>
              <a:rPr lang="en-US" b="1" dirty="0" smtClean="0"/>
              <a:t>An ontology is . . . </a:t>
            </a:r>
          </a:p>
          <a:p>
            <a:pPr defTabSz="914090">
              <a:defRPr/>
            </a:pPr>
            <a:endParaRPr lang="en-US" b="0" dirty="0" smtClean="0"/>
          </a:p>
          <a:p>
            <a:pPr defTabSz="914090">
              <a:defRPr/>
            </a:pPr>
            <a:r>
              <a:rPr lang="en-US" dirty="0" smtClean="0"/>
              <a:t>Here</a:t>
            </a:r>
            <a:r>
              <a:rPr lang="en-US" baseline="0" dirty="0" smtClean="0"/>
              <a:t> we see where ontologies fall along a spectrum of controlled vocabulary types </a:t>
            </a:r>
            <a:r>
              <a:rPr lang="en-US" dirty="0" smtClean="0"/>
              <a:t>which range</a:t>
            </a:r>
            <a:r>
              <a:rPr lang="en-US" baseline="0" dirty="0" smtClean="0"/>
              <a:t> from simple lists of terms and definitions in glossaries and thesauri, to more elaborate </a:t>
            </a:r>
            <a:r>
              <a:rPr lang="en-US" b="1" i="1" baseline="0" dirty="0" smtClean="0"/>
              <a:t>hierarchical</a:t>
            </a:r>
            <a:r>
              <a:rPr lang="en-US" baseline="0" dirty="0" smtClean="0"/>
              <a:t> representations in taxonomies such as </a:t>
            </a:r>
            <a:r>
              <a:rPr lang="en-US" baseline="0" dirty="0" err="1" smtClean="0"/>
              <a:t>MeSH</a:t>
            </a:r>
            <a:r>
              <a:rPr lang="en-US" baseline="0" dirty="0" smtClean="0"/>
              <a:t> and ontologies such as Gene Ontology.  Note that these ontological artifacts are more semantically precise but also more expensive to build </a:t>
            </a:r>
            <a:endParaRPr lang="en-US" b="1" dirty="0" smtClean="0"/>
          </a:p>
          <a:p>
            <a:pPr defTabSz="914090">
              <a:defRPr/>
            </a:pPr>
            <a:endParaRPr lang="en-US" dirty="0" smtClean="0"/>
          </a:p>
          <a:p>
            <a:pPr defTabSz="914090">
              <a:defRPr/>
            </a:pPr>
            <a:r>
              <a:rPr lang="en-US" dirty="0" smtClean="0"/>
              <a:t>Image adapted</a:t>
            </a:r>
            <a:r>
              <a:rPr lang="en-US" baseline="0" dirty="0" smtClean="0"/>
              <a:t> from: http://</a:t>
            </a:r>
            <a:r>
              <a:rPr lang="en-US" baseline="0" dirty="0" err="1" smtClean="0"/>
              <a:t>www.mkbergman.com</a:t>
            </a:r>
            <a:r>
              <a:rPr lang="en-US" baseline="0" dirty="0" smtClean="0"/>
              <a:t>/date/2007/05/16/</a:t>
            </a:r>
            <a:endParaRPr lang="en-US" dirty="0" smtClean="0"/>
          </a:p>
          <a:p>
            <a:pPr defTabSz="914090">
              <a:defRPr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EF1C7-6ED0-4F97-A2EF-6C030721568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485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r>
              <a:rPr lang="en-US" baseline="0" dirty="0" smtClean="0"/>
              <a:t> credit: https://</a:t>
            </a:r>
            <a:r>
              <a:rPr lang="en-US" baseline="0" dirty="0" err="1" smtClean="0"/>
              <a:t>en.wikipedia.org</a:t>
            </a:r>
            <a:r>
              <a:rPr lang="en-US" baseline="0" dirty="0" smtClean="0"/>
              <a:t>/wiki/</a:t>
            </a:r>
            <a:r>
              <a:rPr lang="en-US" baseline="0" dirty="0" err="1" smtClean="0"/>
              <a:t>Neurofilament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EF8D7-3062-4CE7-9B27-81AAB0A2BCC1}" type="slidenum">
              <a:rPr lang="en-US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789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EF8D7-3062-4CE7-9B27-81AAB0A2BCC1}" type="slidenum">
              <a:rPr lang="en-US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789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Many  </a:t>
            </a:r>
            <a:r>
              <a:rPr lang="en-US" sz="1100" dirty="0" smtClean="0"/>
              <a:t>associative</a:t>
            </a:r>
            <a:r>
              <a:rPr lang="en-US" sz="1200" dirty="0" smtClean="0"/>
              <a:t> relationships between classes create network structure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/>
              <a:t>Much richer domain model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/>
              <a:t>Well-supported by communities and standards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/>
              <a:t>Encoded in more </a:t>
            </a:r>
            <a:r>
              <a:rPr lang="en-US" sz="2800" b="1" dirty="0" smtClean="0"/>
              <a:t>expressive</a:t>
            </a:r>
            <a:r>
              <a:rPr lang="en-US" sz="2800" dirty="0" smtClean="0"/>
              <a:t> </a:t>
            </a:r>
            <a:r>
              <a:rPr lang="en-US" sz="2800" b="1" dirty="0" smtClean="0"/>
              <a:t>logic-based language </a:t>
            </a:r>
            <a:r>
              <a:rPr lang="en-US" sz="2800" dirty="0" smtClean="0"/>
              <a:t>(OWL) &amp; confers stronger semantics to relationships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/>
              <a:t>Cardinality,</a:t>
            </a:r>
            <a:r>
              <a:rPr lang="en-US" sz="2800" baseline="0" dirty="0" smtClean="0"/>
              <a:t> </a:t>
            </a:r>
            <a:r>
              <a:rPr lang="en-US" sz="2800" dirty="0" err="1" smtClean="0"/>
              <a:t>Disjointness</a:t>
            </a:r>
            <a:r>
              <a:rPr lang="en-US" sz="2800" dirty="0" smtClean="0"/>
              <a:t>,</a:t>
            </a:r>
            <a:r>
              <a:rPr lang="en-US" sz="2800" baseline="0" dirty="0" smtClean="0"/>
              <a:t> </a:t>
            </a:r>
            <a:r>
              <a:rPr lang="en-US" sz="2800" dirty="0" smtClean="0"/>
              <a:t>Transitivity,</a:t>
            </a:r>
            <a:r>
              <a:rPr lang="en-US" sz="2800" baseline="0" dirty="0" smtClean="0"/>
              <a:t> </a:t>
            </a:r>
            <a:r>
              <a:rPr lang="en-US" sz="2800" dirty="0" smtClean="0"/>
              <a:t>Necessary and sufficient conditions for class membership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EF8D7-3062-4CE7-9B27-81AAB0A2BC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789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Image credit:</a:t>
            </a:r>
            <a:r>
              <a:rPr lang="en-US" baseline="0" dirty="0" smtClean="0"/>
              <a:t> https://</a:t>
            </a:r>
            <a:r>
              <a:rPr lang="en-US" baseline="0" dirty="0" err="1" smtClean="0"/>
              <a:t>en.wikipedia.org</a:t>
            </a:r>
            <a:r>
              <a:rPr lang="en-US" baseline="0" dirty="0" smtClean="0"/>
              <a:t>/wiki/Housefly#/media/</a:t>
            </a:r>
            <a:r>
              <a:rPr lang="en-US" baseline="0" dirty="0" err="1" smtClean="0"/>
              <a:t>File:Housefly_anatomy-key.svg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E96F4-7F16-8045-9CD7-18F1B353FF6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441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note that these</a:t>
            </a:r>
            <a:r>
              <a:rPr lang="en-US" baseline="0" dirty="0" smtClean="0"/>
              <a:t> are “controlled properties”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Image credit:</a:t>
            </a:r>
            <a:r>
              <a:rPr lang="en-US" baseline="0" dirty="0" smtClean="0"/>
              <a:t> https://</a:t>
            </a:r>
            <a:r>
              <a:rPr lang="en-US" baseline="0" dirty="0" err="1" smtClean="0"/>
              <a:t>en.wikipedia.org</a:t>
            </a:r>
            <a:r>
              <a:rPr lang="en-US" baseline="0" dirty="0" smtClean="0"/>
              <a:t>/wiki/Housefly#/media/</a:t>
            </a:r>
            <a:r>
              <a:rPr lang="en-US" baseline="0" dirty="0" err="1" smtClean="0"/>
              <a:t>File:Housefly_anatomy-key.svg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872B20-2CF4-4C8C-9E2D-3E02CA94DE8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1605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 point</a:t>
            </a:r>
            <a:r>
              <a:rPr lang="en-US" baseline="0" dirty="0" smtClean="0"/>
              <a:t> out the functional classification axis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458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Uberon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uses the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only_in_taxon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method to make relationships such as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lactifierous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gland only in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taxon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Mammalia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bone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 in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taxon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Vertebrata. These relations are useful for human users of the ontology, and can be used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consistency checking within the ontology. For example if the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FBbt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class “tibia” (representing a segment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insect leg) were accidentally placed as a child of UBERON:0000979 tibia, this would be flagged by the</a:t>
            </a:r>
          </a:p>
          <a:p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reasoner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because tibia is a bone, bones are found only in vertebrates, and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FBbt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a Drosophila ontology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Images: https://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upload.wikimedia.org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wikipedia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/commons/thumb/7/7e/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Human_leg_bones_labeled.svg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/2000px-Human_leg_bones_labeled.svg.png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upload.wikimedia.org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wikipedia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/commons/3/30/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InsectLeg.png</a:t>
            </a: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D4B27-39C2-0345-A18E-049152A6D2F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98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dirty="0" smtClean="0"/>
              <a:t>NOTE: This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subsumption</a:t>
            </a:r>
            <a:r>
              <a:rPr lang="en-US" baseline="0" dirty="0" smtClean="0"/>
              <a:t> depends on defining properties of the superclass. For example, not all mammals have mammary glands, so we could potentially define mammal as being member of a species for which there are female members that have a part mammary glad and some point during their life history.</a:t>
            </a:r>
            <a:endParaRPr lang="en-US" dirty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63E5B50-689C-3E43-997B-76E896D2F016}" type="slidenum">
              <a:rPr lang="en-US">
                <a:ea typeface="ＭＳ Ｐゴシック" charset="-128"/>
                <a:cs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92010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credit: https://</a:t>
            </a:r>
            <a:r>
              <a:rPr lang="en-US" dirty="0" err="1" smtClean="0"/>
              <a:t>commons.wikimedia.org</a:t>
            </a:r>
            <a:r>
              <a:rPr lang="en-US" dirty="0" smtClean="0"/>
              <a:t>/wiki/</a:t>
            </a:r>
            <a:r>
              <a:rPr lang="en-US" dirty="0" err="1" smtClean="0"/>
              <a:t>File:Flag_map_of_Alaska.png</a:t>
            </a:r>
            <a:endParaRPr lang="en-US" dirty="0" smtClean="0"/>
          </a:p>
          <a:p>
            <a:r>
              <a:rPr lang="en-US" dirty="0" smtClean="0"/>
              <a:t>Image credit: 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File:Blue_morpho_butterfly.jpg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872B20-2CF4-4C8C-9E2D-3E02CA94DE8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332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 from Owen White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872B20-2CF4-4C8C-9E2D-3E02CA94DE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3052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Adapted from: www.shirky.com/writings/ontlogy_overrated.html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872B20-2CF4-4C8C-9E2D-3E02CA94DE8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1198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Adapted from: </a:t>
            </a:r>
            <a:r>
              <a:rPr lang="en-US" dirty="0" err="1" smtClean="0"/>
              <a:t>www.shirky.com</a:t>
            </a:r>
            <a:r>
              <a:rPr lang="en-US" dirty="0" smtClean="0"/>
              <a:t>/writings/</a:t>
            </a:r>
            <a:r>
              <a:rPr lang="en-US" dirty="0" err="1" smtClean="0"/>
              <a:t>ontlogy_overrated.html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872B20-2CF4-4C8C-9E2D-3E02CA94DE8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1198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Adapted from: </a:t>
            </a:r>
            <a:r>
              <a:rPr lang="en-US" dirty="0" err="1" smtClean="0"/>
              <a:t>www.shirky.com</a:t>
            </a:r>
            <a:r>
              <a:rPr lang="en-US" dirty="0" smtClean="0"/>
              <a:t>/writings/</a:t>
            </a:r>
            <a:r>
              <a:rPr lang="en-US" dirty="0" err="1" smtClean="0"/>
              <a:t>ontlogy_overrated.html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872B20-2CF4-4C8C-9E2D-3E02CA94DE8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1198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872B20-2CF4-4C8C-9E2D-3E02CA94DE8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405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6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3F1666D-9193-2A45-92EC-AF79E3500B7D}" type="slidenum">
              <a:rPr lang="en-US" smtClean="0">
                <a:ea typeface="ＭＳ Ｐゴシック" pitchFamily="-65" charset="-128"/>
                <a:cs typeface="ＭＳ Ｐゴシック" pitchFamily="-65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smtClean="0"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2457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0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/>
              <a:t>Image courtesy of Matt Yoder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</a:pPr>
            <a:endParaRPr lang="en-US" sz="1600" dirty="0" smtClean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But because we have no single reference glossary the result is millions of statements that are not obviously related</a:t>
            </a:r>
            <a:endParaRPr lang="en-US" dirty="0" smtClean="0">
              <a:ea typeface="ＭＳ Ｐゴシック" charset="-128"/>
              <a:cs typeface="ＭＳ Ｐゴシック" charset="-128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 </a:t>
            </a:r>
            <a:endParaRPr lang="en-US" dirty="0" smtClean="0">
              <a:ea typeface="ＭＳ Ｐゴシック" charset="-128"/>
              <a:cs typeface="ＭＳ Ｐゴシック" charset="-128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here is the male genitalia of a </a:t>
            </a:r>
            <a:r>
              <a:rPr lang="en-US" sz="1600" dirty="0" err="1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gasteruptiid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wasp. </a:t>
            </a:r>
            <a:endParaRPr lang="en-US" dirty="0" smtClean="0">
              <a:ea typeface="ＭＳ Ｐゴシック" charset="-128"/>
              <a:cs typeface="ＭＳ Ｐゴシック" charset="-128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</a:pPr>
            <a:endParaRPr lang="en-US" sz="1600" dirty="0" smtClean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</a:pP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these 5 different structures here have each been labeled "</a:t>
            </a:r>
            <a:r>
              <a:rPr lang="en-US" sz="1600" dirty="0" err="1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paramere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" - by different people, studying different hymenopteran lineages</a:t>
            </a:r>
          </a:p>
        </p:txBody>
      </p:sp>
    </p:spTree>
    <p:extLst>
      <p:ext uri="{BB962C8B-B14F-4D97-AF65-F5344CB8AC3E}">
        <p14:creationId xmlns:p14="http://schemas.microsoft.com/office/powerpoint/2010/main" val="3917789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Citation: http://</a:t>
            </a:r>
            <a:r>
              <a:rPr lang="en-US" baseline="0" dirty="0" err="1" smtClean="0"/>
              <a:t>onlinelibrary.wiley.com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doi</a:t>
            </a:r>
            <a:r>
              <a:rPr lang="en-US" baseline="0" dirty="0" smtClean="0"/>
              <a:t>/10.1002/cfg.442/</a:t>
            </a:r>
            <a:r>
              <a:rPr lang="en-US" baseline="0" dirty="0" err="1" smtClean="0"/>
              <a:t>abstract;jsessionid</a:t>
            </a:r>
            <a:r>
              <a:rPr lang="en-US" baseline="0" dirty="0" smtClean="0"/>
              <a:t>=B8B0E8490C2949A70B1B904F2BC4EE1F.f03t01?userIsAuthenticated=</a:t>
            </a:r>
            <a:r>
              <a:rPr lang="en-US" baseline="0" dirty="0" err="1" smtClean="0"/>
              <a:t>false&amp;deniedAccessCustomisedMessage</a:t>
            </a:r>
            <a:r>
              <a:rPr lang="en-US" baseline="0" dirty="0" smtClean="0"/>
              <a:t>=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872B20-2CF4-4C8C-9E2D-3E02CA94DE8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36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955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Another example would be the map locations list at the end of your </a:t>
            </a:r>
            <a:r>
              <a:rPr lang="en-US" sz="1200" dirty="0" err="1" smtClean="0"/>
              <a:t>Gazeteer</a:t>
            </a:r>
            <a:r>
              <a:rPr lang="en-US" sz="1200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872B20-2CF4-4C8C-9E2D-3E02CA94DE8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875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872B20-2CF4-4C8C-9E2D-3E02CA94DE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8754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872B20-2CF4-4C8C-9E2D-3E02CA94DE8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875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872B20-2CF4-4C8C-9E2D-3E02CA94DE8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875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slideMaster" Target="../slideMasters/slideMaster1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tags" Target="../tags/tag1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3.png"/><Relationship Id="rId7" Type="http://schemas.openxmlformats.org/officeDocument/2006/relationships/image" Target="../media/image3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6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7.xml"/><Relationship Id="rId4" Type="http://schemas.openxmlformats.org/officeDocument/2006/relationships/image" Target="../media/image41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8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9.xml"/><Relationship Id="rId4" Type="http://schemas.openxmlformats.org/officeDocument/2006/relationships/image" Target="../media/image41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0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1.xml"/><Relationship Id="rId4" Type="http://schemas.openxmlformats.org/officeDocument/2006/relationships/image" Target="../media/image41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3.xml"/><Relationship Id="rId4" Type="http://schemas.openxmlformats.org/officeDocument/2006/relationships/image" Target="../media/image41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6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7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8.xml"/><Relationship Id="rId4" Type="http://schemas.openxmlformats.org/officeDocument/2006/relationships/image" Target="../media/image4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9.xml"/><Relationship Id="rId4" Type="http://schemas.openxmlformats.org/officeDocument/2006/relationships/image" Target="../media/image4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0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3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slideMaster" Target="../slideMasters/slideMaster2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tags" Target="../tags/tag44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49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12" Type="http://schemas.openxmlformats.org/officeDocument/2006/relationships/image" Target="../media/image38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6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30.pn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7.xml"/><Relationship Id="rId6" Type="http://schemas.openxmlformats.org/officeDocument/2006/relationships/image" Target="../media/image30.png"/><Relationship Id="rId5" Type="http://schemas.openxmlformats.org/officeDocument/2006/relationships/image" Target="../media/image35.png"/><Relationship Id="rId10" Type="http://schemas.openxmlformats.org/officeDocument/2006/relationships/image" Target="../media/image45.png"/><Relationship Id="rId4" Type="http://schemas.openxmlformats.org/officeDocument/2006/relationships/image" Target="../media/image34.png"/><Relationship Id="rId9" Type="http://schemas.openxmlformats.org/officeDocument/2006/relationships/image" Target="../media/image51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3029" y="1122363"/>
            <a:ext cx="8577943" cy="2387600"/>
          </a:xfrm>
        </p:spPr>
        <p:txBody>
          <a:bodyPr anchor="b"/>
          <a:lstStyle>
            <a:lvl1pPr algn="l">
              <a:defRPr sz="4500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BD2K OER Module Title - Light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3029" y="3602038"/>
            <a:ext cx="8577943" cy="1655762"/>
          </a:xfrm>
        </p:spPr>
        <p:txBody>
          <a:bodyPr/>
          <a:lstStyle>
            <a:lvl1pPr marL="0" indent="0" algn="l">
              <a:buNone/>
              <a:defRPr sz="1800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BD2K ##-# | Subtitle Name</a:t>
            </a:r>
          </a:p>
          <a:p>
            <a:r>
              <a:rPr lang="en-US" dirty="0" smtClean="0"/>
              <a:t>Author | Affiliation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019800"/>
            <a:ext cx="9144000" cy="838200"/>
          </a:xfrm>
          <a:prstGeom prst="rect">
            <a:avLst/>
          </a:prstGeom>
          <a:solidFill>
            <a:schemeClr val="accent5">
              <a:lumMod val="60000"/>
              <a:lumOff val="40000"/>
              <a:alpha val="5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/>
                </a:solidFill>
              </a:rPr>
              <a:t>BD2K Open Educational Resources | Oregon Health &amp; Science University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07112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5108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Purple">
    <p:bg>
      <p:bgPr>
        <a:solidFill>
          <a:srgbClr val="4B51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5422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Purple">
    <p:bg>
      <p:bgPr>
        <a:solidFill>
          <a:srgbClr val="4B51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89190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Blue">
    <p:bg>
      <p:bgPr>
        <a:solidFill>
          <a:srgbClr val="184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32688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Blue">
    <p:bg>
      <p:bgPr>
        <a:solidFill>
          <a:srgbClr val="184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57448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6455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4672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457200"/>
            <a:ext cx="4629150" cy="5403851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221141" y="6565212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74459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24971" y="135350"/>
            <a:ext cx="8694058" cy="911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Icons for Use Throughout – Light Theme</a:t>
            </a:r>
            <a:endParaRPr lang="en-US" dirty="0"/>
          </a:p>
        </p:txBody>
      </p:sp>
      <p:pic>
        <p:nvPicPr>
          <p:cNvPr id="4" name="Picture 3"/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873" y="5617689"/>
            <a:ext cx="914400" cy="914400"/>
          </a:xfrm>
          <a:prstGeom prst="rect">
            <a:avLst/>
          </a:prstGeom>
        </p:spPr>
      </p:pic>
      <p:pic>
        <p:nvPicPr>
          <p:cNvPr id="5" name="Picture 4"/>
          <p:cNvPicPr preferRelativeResize="0"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756" y="5617689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37" y="1276349"/>
            <a:ext cx="9144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295" y="2019299"/>
            <a:ext cx="914400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3667993"/>
            <a:ext cx="91440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3633963"/>
            <a:ext cx="914400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737" y="2874941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2773118"/>
            <a:ext cx="914400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556" y="1276349"/>
            <a:ext cx="9144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1981859"/>
            <a:ext cx="914400" cy="914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1947826"/>
            <a:ext cx="91440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1121017"/>
            <a:ext cx="914400" cy="91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1086984"/>
            <a:ext cx="914400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37" y="2802115"/>
            <a:ext cx="914400" cy="914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606" y="2053771"/>
            <a:ext cx="914400" cy="914400"/>
          </a:xfrm>
          <a:prstGeom prst="rect">
            <a:avLst/>
          </a:prstGeom>
        </p:spPr>
      </p:pic>
      <p:pic>
        <p:nvPicPr>
          <p:cNvPr id="19" name="Picture 18"/>
          <p:cNvPicPr preferRelativeResize="0"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989" y="5617689"/>
            <a:ext cx="914400" cy="914400"/>
          </a:xfrm>
          <a:prstGeom prst="rect">
            <a:avLst/>
          </a:prstGeom>
        </p:spPr>
      </p:pic>
      <p:pic>
        <p:nvPicPr>
          <p:cNvPr id="20" name="Picture 19"/>
          <p:cNvPicPr preferRelativeResize="0"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105" y="5617689"/>
            <a:ext cx="914400" cy="914400"/>
          </a:xfrm>
          <a:prstGeom prst="rect">
            <a:avLst/>
          </a:prstGeom>
        </p:spPr>
      </p:pic>
      <p:pic>
        <p:nvPicPr>
          <p:cNvPr id="21" name="Picture 20"/>
          <p:cNvPicPr preferRelativeResize="0"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21" y="5617689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0082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85800" y="1752600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tx1"/>
              </a:solidFill>
              <a:latin typeface="Cambria"/>
              <a:cs typeface="Cambria"/>
            </a:endParaRPr>
          </a:p>
        </p:txBody>
      </p:sp>
      <p:sp>
        <p:nvSpPr>
          <p:cNvPr id="5" name="Oval 4"/>
          <p:cNvSpPr/>
          <p:nvPr/>
        </p:nvSpPr>
        <p:spPr>
          <a:xfrm>
            <a:off x="685800" y="2743200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tx1"/>
              </a:solidFill>
              <a:latin typeface="Cambria"/>
              <a:cs typeface="Cambria"/>
            </a:endParaRPr>
          </a:p>
        </p:txBody>
      </p:sp>
      <p:sp>
        <p:nvSpPr>
          <p:cNvPr id="6" name="Oval 5"/>
          <p:cNvSpPr/>
          <p:nvPr/>
        </p:nvSpPr>
        <p:spPr>
          <a:xfrm>
            <a:off x="685800" y="3733800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685800" y="4648200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tx1"/>
              </a:solidFill>
              <a:latin typeface="Cambria"/>
              <a:cs typeface="Cambria"/>
            </a:endParaRPr>
          </a:p>
        </p:txBody>
      </p:sp>
      <p:sp>
        <p:nvSpPr>
          <p:cNvPr id="8" name="Oval 7"/>
          <p:cNvSpPr/>
          <p:nvPr/>
        </p:nvSpPr>
        <p:spPr>
          <a:xfrm>
            <a:off x="1796143" y="17526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/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accent3"/>
              </a:solidFill>
              <a:latin typeface="Cambria"/>
              <a:cs typeface="Cambria"/>
            </a:endParaRPr>
          </a:p>
        </p:txBody>
      </p:sp>
      <p:sp>
        <p:nvSpPr>
          <p:cNvPr id="9" name="Oval 8"/>
          <p:cNvSpPr/>
          <p:nvPr/>
        </p:nvSpPr>
        <p:spPr>
          <a:xfrm>
            <a:off x="1796143" y="27432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/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accent3"/>
              </a:solidFill>
              <a:latin typeface="Cambria"/>
              <a:cs typeface="Cambria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796143" y="37338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11" name="Oval 10"/>
          <p:cNvSpPr/>
          <p:nvPr/>
        </p:nvSpPr>
        <p:spPr>
          <a:xfrm>
            <a:off x="1796143" y="46482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/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accent3"/>
              </a:solidFill>
              <a:latin typeface="Cambria"/>
              <a:cs typeface="Cambria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906486" y="1761671"/>
            <a:ext cx="533400" cy="533400"/>
          </a:xfrm>
          <a:prstGeom prst="ellipse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/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accent6"/>
              </a:solidFill>
              <a:latin typeface="Cambria"/>
              <a:cs typeface="Cambria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2906486" y="2752271"/>
            <a:ext cx="533400" cy="533400"/>
          </a:xfrm>
          <a:prstGeom prst="ellipse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/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accent6"/>
              </a:solidFill>
              <a:latin typeface="Cambria"/>
              <a:cs typeface="Cambria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906486" y="3742871"/>
            <a:ext cx="533400" cy="533400"/>
          </a:xfrm>
          <a:prstGeom prst="ellipse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6"/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15" name="Oval 14"/>
          <p:cNvSpPr/>
          <p:nvPr/>
        </p:nvSpPr>
        <p:spPr>
          <a:xfrm>
            <a:off x="2906486" y="4657271"/>
            <a:ext cx="533400" cy="533400"/>
          </a:xfrm>
          <a:prstGeom prst="ellipse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/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accent6"/>
              </a:solidFill>
              <a:latin typeface="Cambria"/>
              <a:cs typeface="Cambri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6884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972" y="1182915"/>
            <a:ext cx="8694058" cy="5256522"/>
          </a:xfrm>
        </p:spPr>
        <p:txBody>
          <a:bodyPr/>
          <a:lstStyle>
            <a:lvl3pPr marL="9144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23629" y="6555553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93490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2" y="1230599"/>
            <a:ext cx="640135" cy="457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2" y="1851639"/>
            <a:ext cx="640135" cy="457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2" y="2472679"/>
            <a:ext cx="640135" cy="457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2" y="3093719"/>
            <a:ext cx="640135" cy="457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19" y="1230599"/>
            <a:ext cx="1371719" cy="4572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18" y="1851639"/>
            <a:ext cx="1371719" cy="4511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18" y="2472679"/>
            <a:ext cx="1371719" cy="4572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17" y="3099816"/>
            <a:ext cx="1371719" cy="4511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38" y="1249734"/>
            <a:ext cx="1554615" cy="4572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37" y="1845542"/>
            <a:ext cx="1554615" cy="4572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37" y="2472679"/>
            <a:ext cx="1554615" cy="4572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37" y="3081525"/>
            <a:ext cx="1554615" cy="45724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668372" y="3697195"/>
            <a:ext cx="640080" cy="457200"/>
            <a:chOff x="3668372" y="3697195"/>
            <a:chExt cx="640080" cy="457200"/>
          </a:xfrm>
        </p:grpSpPr>
        <p:sp>
          <p:nvSpPr>
            <p:cNvPr id="71" name="Pentagon 70"/>
            <p:cNvSpPr/>
            <p:nvPr/>
          </p:nvSpPr>
          <p:spPr>
            <a:xfrm>
              <a:off x="3851252" y="3697195"/>
              <a:ext cx="457200" cy="457200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3668372" y="3697195"/>
              <a:ext cx="182880" cy="457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668372" y="4531766"/>
            <a:ext cx="640080" cy="457200"/>
            <a:chOff x="3668372" y="4531766"/>
            <a:chExt cx="640080" cy="457200"/>
          </a:xfrm>
        </p:grpSpPr>
        <p:sp>
          <p:nvSpPr>
            <p:cNvPr id="73" name="Pentagon 72"/>
            <p:cNvSpPr/>
            <p:nvPr/>
          </p:nvSpPr>
          <p:spPr>
            <a:xfrm>
              <a:off x="3851252" y="4531766"/>
              <a:ext cx="457200" cy="457200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668372" y="4531766"/>
              <a:ext cx="182880" cy="45720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668372" y="5366337"/>
            <a:ext cx="640080" cy="457200"/>
            <a:chOff x="3668372" y="5366337"/>
            <a:chExt cx="640080" cy="457200"/>
          </a:xfrm>
        </p:grpSpPr>
        <p:sp>
          <p:nvSpPr>
            <p:cNvPr id="75" name="Pentagon 74"/>
            <p:cNvSpPr/>
            <p:nvPr/>
          </p:nvSpPr>
          <p:spPr>
            <a:xfrm>
              <a:off x="3851252" y="5366337"/>
              <a:ext cx="457200" cy="45720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668372" y="5366337"/>
              <a:ext cx="182880" cy="4572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668372" y="6200908"/>
            <a:ext cx="640080" cy="457200"/>
            <a:chOff x="3668372" y="6200908"/>
            <a:chExt cx="640080" cy="457200"/>
          </a:xfrm>
        </p:grpSpPr>
        <p:sp>
          <p:nvSpPr>
            <p:cNvPr id="77" name="Pentagon 76"/>
            <p:cNvSpPr/>
            <p:nvPr/>
          </p:nvSpPr>
          <p:spPr>
            <a:xfrm>
              <a:off x="3851252" y="6200908"/>
              <a:ext cx="457200" cy="45720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668372" y="6200908"/>
              <a:ext cx="182880" cy="4572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5058484" y="3690371"/>
            <a:ext cx="1371600" cy="453104"/>
            <a:chOff x="2303060" y="1350261"/>
            <a:chExt cx="1371600" cy="453104"/>
          </a:xfrm>
        </p:grpSpPr>
        <p:sp>
          <p:nvSpPr>
            <p:cNvPr id="80" name="Round Same Side Corner Rectangle 79"/>
            <p:cNvSpPr/>
            <p:nvPr/>
          </p:nvSpPr>
          <p:spPr>
            <a:xfrm>
              <a:off x="2303060" y="1350261"/>
              <a:ext cx="1371600" cy="365760"/>
            </a:xfrm>
            <a:prstGeom prst="round2Same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2303060" y="1711925"/>
              <a:ext cx="1371600" cy="9144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058484" y="4505139"/>
            <a:ext cx="1371600" cy="453104"/>
            <a:chOff x="2303060" y="2165029"/>
            <a:chExt cx="1371600" cy="453104"/>
          </a:xfrm>
        </p:grpSpPr>
        <p:sp>
          <p:nvSpPr>
            <p:cNvPr id="83" name="Round Same Side Corner Rectangle 82"/>
            <p:cNvSpPr/>
            <p:nvPr/>
          </p:nvSpPr>
          <p:spPr>
            <a:xfrm>
              <a:off x="2303060" y="2165029"/>
              <a:ext cx="1371600" cy="365760"/>
            </a:xfrm>
            <a:prstGeom prst="round2Same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2303060" y="2526693"/>
              <a:ext cx="1371600" cy="9144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5058484" y="5366337"/>
            <a:ext cx="1371600" cy="453104"/>
            <a:chOff x="2303060" y="3026227"/>
            <a:chExt cx="1371600" cy="453104"/>
          </a:xfrm>
        </p:grpSpPr>
        <p:sp>
          <p:nvSpPr>
            <p:cNvPr id="86" name="Round Same Side Corner Rectangle 85"/>
            <p:cNvSpPr/>
            <p:nvPr/>
          </p:nvSpPr>
          <p:spPr>
            <a:xfrm>
              <a:off x="2303060" y="3026227"/>
              <a:ext cx="1371600" cy="365760"/>
            </a:xfrm>
            <a:prstGeom prst="round2Same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303060" y="3387891"/>
              <a:ext cx="1371600" cy="9144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5058484" y="6181105"/>
            <a:ext cx="1371600" cy="453104"/>
            <a:chOff x="2303060" y="3840995"/>
            <a:chExt cx="1371600" cy="453104"/>
          </a:xfrm>
        </p:grpSpPr>
        <p:sp>
          <p:nvSpPr>
            <p:cNvPr id="89" name="Round Same Side Corner Rectangle 88"/>
            <p:cNvSpPr/>
            <p:nvPr/>
          </p:nvSpPr>
          <p:spPr>
            <a:xfrm>
              <a:off x="2303060" y="3840995"/>
              <a:ext cx="1371600" cy="365760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303060" y="4202659"/>
              <a:ext cx="1371600" cy="9144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7355542" y="3697195"/>
            <a:ext cx="1554480" cy="457200"/>
            <a:chOff x="4600118" y="1357085"/>
            <a:chExt cx="1554480" cy="457200"/>
          </a:xfrm>
        </p:grpSpPr>
        <p:sp>
          <p:nvSpPr>
            <p:cNvPr id="92" name="Pentagon 91"/>
            <p:cNvSpPr/>
            <p:nvPr/>
          </p:nvSpPr>
          <p:spPr>
            <a:xfrm>
              <a:off x="4782998" y="1357085"/>
              <a:ext cx="1371600" cy="457200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600118" y="1357085"/>
              <a:ext cx="182880" cy="457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7355542" y="4531766"/>
            <a:ext cx="1554480" cy="457200"/>
            <a:chOff x="4600118" y="2191656"/>
            <a:chExt cx="1554480" cy="457200"/>
          </a:xfrm>
        </p:grpSpPr>
        <p:sp>
          <p:nvSpPr>
            <p:cNvPr id="95" name="Pentagon 94"/>
            <p:cNvSpPr/>
            <p:nvPr/>
          </p:nvSpPr>
          <p:spPr>
            <a:xfrm>
              <a:off x="4782998" y="2191656"/>
              <a:ext cx="1371600" cy="457200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4600118" y="2191656"/>
              <a:ext cx="182880" cy="45720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7355542" y="5366337"/>
            <a:ext cx="1554480" cy="457200"/>
            <a:chOff x="4600118" y="3026227"/>
            <a:chExt cx="1554480" cy="457200"/>
          </a:xfrm>
        </p:grpSpPr>
        <p:sp>
          <p:nvSpPr>
            <p:cNvPr id="98" name="Pentagon 97"/>
            <p:cNvSpPr/>
            <p:nvPr/>
          </p:nvSpPr>
          <p:spPr>
            <a:xfrm>
              <a:off x="4782998" y="3026227"/>
              <a:ext cx="1371600" cy="45720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600118" y="3026227"/>
              <a:ext cx="182880" cy="4572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7355542" y="6200908"/>
            <a:ext cx="1554480" cy="457200"/>
            <a:chOff x="4600118" y="3860798"/>
            <a:chExt cx="1554480" cy="457200"/>
          </a:xfrm>
        </p:grpSpPr>
        <p:sp>
          <p:nvSpPr>
            <p:cNvPr id="101" name="Pentagon 100"/>
            <p:cNvSpPr/>
            <p:nvPr/>
          </p:nvSpPr>
          <p:spPr>
            <a:xfrm>
              <a:off x="4782998" y="3860798"/>
              <a:ext cx="1371600" cy="45720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4600118" y="3860798"/>
              <a:ext cx="182880" cy="4572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96481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91029" y="2973379"/>
            <a:ext cx="7772400" cy="911243"/>
          </a:xfrm>
        </p:spPr>
        <p:txBody>
          <a:bodyPr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094966" y="0"/>
            <a:ext cx="1371719" cy="457240"/>
            <a:chOff x="7094966" y="0"/>
            <a:chExt cx="1371719" cy="45724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094966" y="0"/>
              <a:ext cx="1371719" cy="4572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094967" y="87240"/>
              <a:ext cx="13717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Resources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123903" y="-1159"/>
            <a:ext cx="1371719" cy="458399"/>
            <a:chOff x="5123903" y="-1159"/>
            <a:chExt cx="1371719" cy="45839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23903" y="-1159"/>
              <a:ext cx="1371719" cy="45114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123903" y="106689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References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43880" y="-7255"/>
            <a:ext cx="1371719" cy="457240"/>
            <a:chOff x="2943880" y="-7255"/>
            <a:chExt cx="1371719" cy="45724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943880" y="-7255"/>
              <a:ext cx="1371719" cy="45724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943880" y="97014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Case Study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86300" y="-1160"/>
            <a:ext cx="1371720" cy="451143"/>
            <a:chOff x="886300" y="-1160"/>
            <a:chExt cx="1371720" cy="45114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86301" y="-1160"/>
              <a:ext cx="1371719" cy="451143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886300" y="89757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Glossary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0" y="1033087"/>
            <a:ext cx="640135" cy="457240"/>
            <a:chOff x="0" y="1033087"/>
            <a:chExt cx="640135" cy="45724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33087"/>
              <a:ext cx="640135" cy="45724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50220" y="1098808"/>
              <a:ext cx="379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#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-1" y="1944330"/>
            <a:ext cx="640135" cy="457240"/>
            <a:chOff x="-1" y="1944330"/>
            <a:chExt cx="640135" cy="45724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944330"/>
              <a:ext cx="640135" cy="45724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50220" y="2003673"/>
              <a:ext cx="379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#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589385" y="1055266"/>
            <a:ext cx="1554615" cy="457240"/>
            <a:chOff x="7589385" y="1055266"/>
            <a:chExt cx="1554615" cy="457240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589385" y="1055266"/>
              <a:ext cx="1554615" cy="45724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7680832" y="1086713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Important!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589385" y="2070065"/>
            <a:ext cx="1554615" cy="457240"/>
            <a:chOff x="7589385" y="2070065"/>
            <a:chExt cx="1554615" cy="45724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589385" y="2070065"/>
              <a:ext cx="1554615" cy="45724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7680831" y="2111412"/>
              <a:ext cx="1371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Clinical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-1" y="4709130"/>
            <a:ext cx="914400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Data 28"/>
          <p:cNvSpPr/>
          <p:nvPr/>
        </p:nvSpPr>
        <p:spPr>
          <a:xfrm rot="10800000">
            <a:off x="1823123" y="5436311"/>
            <a:ext cx="3054096" cy="731520"/>
          </a:xfrm>
          <a:prstGeom prst="flowChartInputOut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Data 29"/>
          <p:cNvSpPr/>
          <p:nvPr/>
        </p:nvSpPr>
        <p:spPr>
          <a:xfrm rot="10800000">
            <a:off x="4260767" y="5436311"/>
            <a:ext cx="3054096" cy="731520"/>
          </a:xfrm>
          <a:prstGeom prst="flowChartInputOut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Data 30"/>
          <p:cNvSpPr/>
          <p:nvPr/>
        </p:nvSpPr>
        <p:spPr>
          <a:xfrm rot="10800000">
            <a:off x="-617901" y="5436311"/>
            <a:ext cx="3054096" cy="731520"/>
          </a:xfrm>
          <a:prstGeom prst="flowChartInputOutpu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Data 31"/>
          <p:cNvSpPr/>
          <p:nvPr/>
        </p:nvSpPr>
        <p:spPr>
          <a:xfrm rot="10800000">
            <a:off x="6700356" y="5436311"/>
            <a:ext cx="3054096" cy="731520"/>
          </a:xfrm>
          <a:prstGeom prst="flowChartInputOut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2084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22438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399"/>
            <a:ext cx="4040188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399"/>
            <a:ext cx="4041775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</p:spPr>
        <p:txBody>
          <a:bodyPr/>
          <a:lstStyle/>
          <a:p>
            <a:fld id="{AF36F0FB-01D5-F24E-8AB8-9845E89A2B27}" type="datetimeFigureOut">
              <a:rPr lang="en-US" smtClean="0">
                <a:solidFill>
                  <a:srgbClr val="09213B"/>
                </a:solidFill>
                <a:latin typeface="Franklin Gothic Medium"/>
              </a:rPr>
              <a:pPr/>
              <a:t>6/3/2016</a:t>
            </a:fld>
            <a:endParaRPr lang="en-US">
              <a:solidFill>
                <a:srgbClr val="09213B"/>
              </a:solidFill>
              <a:latin typeface="Franklin Gothic Medium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9213B"/>
              </a:solidFill>
              <a:latin typeface="Franklin Gothic Medium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</p:spPr>
        <p:txBody>
          <a:bodyPr/>
          <a:lstStyle/>
          <a:p>
            <a:fld id="{BB8B65C4-229B-4D4A-9D41-98BF80A8D0F4}" type="slidenum">
              <a:rPr lang="en-US" smtClean="0">
                <a:solidFill>
                  <a:srgbClr val="09213B"/>
                </a:solidFill>
                <a:latin typeface="Franklin Gothic Medium"/>
              </a:rPr>
              <a:pPr/>
              <a:t>‹#›</a:t>
            </a:fld>
            <a:endParaRPr lang="en-US">
              <a:solidFill>
                <a:srgbClr val="09213B"/>
              </a:solidFill>
              <a:latin typeface="Franklin Gothic Medium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</p:spPr>
        <p:txBody>
          <a:bodyPr/>
          <a:lstStyle/>
          <a:p>
            <a:fld id="{AF36F0FB-01D5-F24E-8AB8-9845E89A2B27}" type="datetimeFigureOut">
              <a:rPr lang="en-US" smtClean="0">
                <a:solidFill>
                  <a:srgbClr val="09213B"/>
                </a:solidFill>
                <a:latin typeface="Franklin Gothic Medium"/>
              </a:rPr>
              <a:pPr/>
              <a:t>6/3/2016</a:t>
            </a:fld>
            <a:endParaRPr lang="en-US">
              <a:solidFill>
                <a:srgbClr val="09213B"/>
              </a:solidFill>
              <a:latin typeface="Franklin Gothic Medium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9213B"/>
              </a:solidFill>
              <a:latin typeface="Franklin Gothic Medium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</p:spPr>
        <p:txBody>
          <a:bodyPr/>
          <a:lstStyle/>
          <a:p>
            <a:fld id="{BB8B65C4-229B-4D4A-9D41-98BF80A8D0F4}" type="slidenum">
              <a:rPr lang="en-US" smtClean="0">
                <a:solidFill>
                  <a:srgbClr val="09213B"/>
                </a:solidFill>
                <a:latin typeface="Franklin Gothic Medium"/>
              </a:rPr>
              <a:pPr/>
              <a:t>‹#›</a:t>
            </a:fld>
            <a:endParaRPr lang="en-US">
              <a:solidFill>
                <a:srgbClr val="09213B"/>
              </a:solidFill>
              <a:latin typeface="Franklin Gothic Medium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</p:spPr>
        <p:txBody>
          <a:bodyPr/>
          <a:lstStyle/>
          <a:p>
            <a:fld id="{AF36F0FB-01D5-F24E-8AB8-9845E89A2B27}" type="datetimeFigureOut">
              <a:rPr lang="en-US" smtClean="0">
                <a:solidFill>
                  <a:srgbClr val="09213B"/>
                </a:solidFill>
                <a:latin typeface="Franklin Gothic Medium"/>
              </a:rPr>
              <a:pPr/>
              <a:t>6/3/2016</a:t>
            </a:fld>
            <a:endParaRPr lang="en-US">
              <a:solidFill>
                <a:srgbClr val="09213B"/>
              </a:solidFill>
              <a:latin typeface="Franklin Gothic Medium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9213B"/>
              </a:solidFill>
              <a:latin typeface="Franklin Gothic Medium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</p:spPr>
        <p:txBody>
          <a:bodyPr/>
          <a:lstStyle/>
          <a:p>
            <a:fld id="{BB8B65C4-229B-4D4A-9D41-98BF80A8D0F4}" type="slidenum">
              <a:rPr lang="en-US" smtClean="0">
                <a:solidFill>
                  <a:srgbClr val="09213B"/>
                </a:solidFill>
                <a:latin typeface="Franklin Gothic Medium"/>
              </a:rPr>
              <a:pPr/>
              <a:t>‹#›</a:t>
            </a:fld>
            <a:endParaRPr lang="en-US">
              <a:solidFill>
                <a:srgbClr val="09213B"/>
              </a:solidFill>
              <a:latin typeface="Franklin Gothic Medium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</p:spPr>
        <p:txBody>
          <a:bodyPr/>
          <a:lstStyle/>
          <a:p>
            <a:fld id="{AF36F0FB-01D5-F24E-8AB8-9845E89A2B27}" type="datetimeFigureOut">
              <a:rPr lang="en-US" smtClean="0">
                <a:solidFill>
                  <a:srgbClr val="09213B"/>
                </a:solidFill>
                <a:latin typeface="Franklin Gothic Medium"/>
              </a:rPr>
              <a:pPr/>
              <a:t>6/3/2016</a:t>
            </a:fld>
            <a:endParaRPr lang="en-US">
              <a:solidFill>
                <a:srgbClr val="09213B"/>
              </a:solidFill>
              <a:latin typeface="Franklin Gothic Medium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9213B"/>
              </a:solidFill>
              <a:latin typeface="Franklin Gothic Mediu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</p:spPr>
        <p:txBody>
          <a:bodyPr/>
          <a:lstStyle/>
          <a:p>
            <a:fld id="{BB8B65C4-229B-4D4A-9D41-98BF80A8D0F4}" type="slidenum">
              <a:rPr lang="en-US" smtClean="0">
                <a:solidFill>
                  <a:srgbClr val="09213B"/>
                </a:solidFill>
                <a:latin typeface="Franklin Gothic Medium"/>
              </a:rPr>
              <a:pPr/>
              <a:t>‹#›</a:t>
            </a:fld>
            <a:endParaRPr lang="en-US">
              <a:solidFill>
                <a:srgbClr val="09213B"/>
              </a:solidFill>
              <a:latin typeface="Franklin Gothic Medium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Dark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3029" y="1122363"/>
            <a:ext cx="8577943" cy="2387600"/>
          </a:xfr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OER Module Title - Dark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3029" y="3602038"/>
            <a:ext cx="8577943" cy="1655762"/>
          </a:xfrm>
        </p:spPr>
        <p:txBody>
          <a:bodyPr/>
          <a:lstStyle>
            <a:lvl1pPr marL="0" indent="0" algn="l">
              <a:buNone/>
              <a:defRPr sz="1800" baseline="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BD2K ##-# | Subtitle Name</a:t>
            </a:r>
          </a:p>
          <a:p>
            <a:r>
              <a:rPr lang="en-US" dirty="0" smtClean="0"/>
              <a:t>Author | Affiliation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019800"/>
            <a:ext cx="9144000" cy="838200"/>
          </a:xfrm>
          <a:prstGeom prst="rect">
            <a:avLst/>
          </a:prstGeom>
          <a:solidFill>
            <a:schemeClr val="accent5">
              <a:lumMod val="60000"/>
              <a:lumOff val="40000"/>
              <a:alpha val="5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BD2K Open Educational Resources | Oregon Health &amp; Science University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0667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Dark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1666197"/>
            <a:ext cx="8577943" cy="2852737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Dark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4589464"/>
            <a:ext cx="8577943" cy="1500187"/>
          </a:xfrm>
        </p:spPr>
        <p:txBody>
          <a:bodyPr/>
          <a:lstStyle>
            <a:lvl1pPr marL="0" indent="0">
              <a:buNone/>
              <a:defRPr sz="18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30036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Dark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23629" y="6555553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>
                <a:ln>
                  <a:noFill/>
                </a:ln>
              </a:defRPr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3159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 Dark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23629" y="6555553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>
                <a:ln>
                  <a:noFill/>
                </a:ln>
              </a:defRPr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24972" y="1182915"/>
            <a:ext cx="8694058" cy="5256522"/>
          </a:xfrm>
        </p:spPr>
        <p:txBody>
          <a:bodyPr/>
          <a:lstStyle>
            <a:lvl1pPr>
              <a:defRPr>
                <a:ln>
                  <a:noFill/>
                </a:ln>
                <a:solidFill>
                  <a:schemeClr val="bg2">
                    <a:lumMod val="90000"/>
                  </a:schemeClr>
                </a:solidFill>
              </a:defRPr>
            </a:lvl1pPr>
            <a:lvl2pPr>
              <a:defRPr>
                <a:ln>
                  <a:noFill/>
                </a:ln>
                <a:solidFill>
                  <a:schemeClr val="bg2">
                    <a:lumMod val="90000"/>
                  </a:schemeClr>
                </a:solidFill>
              </a:defRPr>
            </a:lvl2pPr>
            <a:lvl3pPr>
              <a:defRPr>
                <a:ln>
                  <a:noFill/>
                </a:ln>
                <a:solidFill>
                  <a:schemeClr val="bg2">
                    <a:lumMod val="90000"/>
                  </a:schemeClr>
                </a:solidFill>
              </a:defRPr>
            </a:lvl3pPr>
            <a:lvl4pPr>
              <a:defRPr>
                <a:ln>
                  <a:noFill/>
                </a:ln>
                <a:solidFill>
                  <a:schemeClr val="bg2">
                    <a:lumMod val="90000"/>
                  </a:schemeClr>
                </a:solidFill>
              </a:defRPr>
            </a:lvl4pPr>
            <a:lvl5pPr>
              <a:defRPr>
                <a:ln>
                  <a:noFill/>
                </a:ln>
                <a:solidFill>
                  <a:schemeClr val="bg2">
                    <a:lumMod val="9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2594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23629" y="6555553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69564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27205"/>
            <a:ext cx="6060560" cy="914400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8639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Cent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500"/>
            <a:ext cx="9144000" cy="6813630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35751"/>
            <a:ext cx="6060560" cy="914400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4706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9641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Cent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500"/>
            <a:ext cx="9144000" cy="6813630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4679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2187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Cent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852"/>
            <a:ext cx="9144000" cy="6813630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15066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Gold">
    <p:bg>
      <p:bgPr>
        <a:solidFill>
          <a:srgbClr val="CA91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8617368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Center Gold">
    <p:bg>
      <p:bgPr>
        <a:solidFill>
          <a:srgbClr val="CA91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500"/>
            <a:ext cx="9144000" cy="6813630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4651831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1164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Purple">
    <p:bg>
      <p:bgPr>
        <a:solidFill>
          <a:srgbClr val="4B51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25234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1666197"/>
            <a:ext cx="8577943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dirty="0" smtClean="0"/>
              <a:t>BD2K Section Header - Light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4589464"/>
            <a:ext cx="8577943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08807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Blue">
    <p:bg>
      <p:bgPr>
        <a:solidFill>
          <a:srgbClr val="184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2076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4101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Break Lef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80902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6089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Purple">
    <p:bg>
      <p:bgPr>
        <a:solidFill>
          <a:srgbClr val="4B51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01068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Blue">
    <p:bg>
      <p:bgPr>
        <a:solidFill>
          <a:srgbClr val="184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1487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4459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457200"/>
            <a:ext cx="4629150" cy="5403851"/>
          </a:xfrm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221141" y="6565212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9318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Dark">
    <p:bg>
      <p:bgPr>
        <a:solidFill>
          <a:srgbClr val="323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 preferRelativeResize="0"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873" y="5617689"/>
            <a:ext cx="914400" cy="914400"/>
          </a:xfrm>
          <a:prstGeom prst="rect">
            <a:avLst/>
          </a:prstGeom>
        </p:spPr>
      </p:pic>
      <p:pic>
        <p:nvPicPr>
          <p:cNvPr id="5" name="Picture 4"/>
          <p:cNvPicPr preferRelativeResize="0"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756" y="5617689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37" y="1276349"/>
            <a:ext cx="9144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295" y="2019299"/>
            <a:ext cx="914400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3667993"/>
            <a:ext cx="91440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3633963"/>
            <a:ext cx="914400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2807151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2773118"/>
            <a:ext cx="914400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556" y="1276349"/>
            <a:ext cx="9144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1946309"/>
            <a:ext cx="914400" cy="914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1912276"/>
            <a:ext cx="91440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1085467"/>
            <a:ext cx="914400" cy="91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1051434"/>
            <a:ext cx="914400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37" y="2802115"/>
            <a:ext cx="914400" cy="914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606" y="2053771"/>
            <a:ext cx="914400" cy="914400"/>
          </a:xfrm>
          <a:prstGeom prst="rect">
            <a:avLst/>
          </a:prstGeom>
        </p:spPr>
      </p:pic>
      <p:pic>
        <p:nvPicPr>
          <p:cNvPr id="19" name="Picture 18"/>
          <p:cNvPicPr preferRelativeResize="0">
            <a:picLocks noChangeAspect="1"/>
          </p:cNvPicPr>
          <p:nvPr/>
        </p:nvPicPr>
        <p:blipFill>
          <a:blip r:embed="rId1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989" y="5617689"/>
            <a:ext cx="914400" cy="914400"/>
          </a:xfrm>
          <a:prstGeom prst="rect">
            <a:avLst/>
          </a:prstGeom>
        </p:spPr>
      </p:pic>
      <p:pic>
        <p:nvPicPr>
          <p:cNvPr id="20" name="Picture 19"/>
          <p:cNvPicPr preferRelativeResize="0">
            <a:picLocks noChangeAspect="1"/>
          </p:cNvPicPr>
          <p:nvPr/>
        </p:nvPicPr>
        <p:blipFill>
          <a:blip r:embed="rId1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105" y="5617689"/>
            <a:ext cx="914400" cy="914400"/>
          </a:xfrm>
          <a:prstGeom prst="rect">
            <a:avLst/>
          </a:prstGeom>
        </p:spPr>
      </p:pic>
      <p:pic>
        <p:nvPicPr>
          <p:cNvPr id="21" name="Picture 20"/>
          <p:cNvPicPr preferRelativeResize="0">
            <a:picLocks noChangeAspect="1"/>
          </p:cNvPicPr>
          <p:nvPr/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21" y="5617689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6467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rgbClr val="323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85800" y="17526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5" name="Oval 4"/>
          <p:cNvSpPr/>
          <p:nvPr/>
        </p:nvSpPr>
        <p:spPr>
          <a:xfrm>
            <a:off x="685800" y="27432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6" name="Oval 5"/>
          <p:cNvSpPr/>
          <p:nvPr/>
        </p:nvSpPr>
        <p:spPr>
          <a:xfrm>
            <a:off x="685800" y="37338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685800" y="46482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8" name="Oval 7"/>
          <p:cNvSpPr/>
          <p:nvPr/>
        </p:nvSpPr>
        <p:spPr>
          <a:xfrm>
            <a:off x="1796143" y="17526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accent3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9" name="Oval 8"/>
          <p:cNvSpPr/>
          <p:nvPr/>
        </p:nvSpPr>
        <p:spPr>
          <a:xfrm>
            <a:off x="1796143" y="27432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accent3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796143" y="37338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11" name="Oval 10"/>
          <p:cNvSpPr/>
          <p:nvPr/>
        </p:nvSpPr>
        <p:spPr>
          <a:xfrm>
            <a:off x="1796143" y="46482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accent3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906486" y="1761671"/>
            <a:ext cx="533400" cy="5334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2906486" y="2752271"/>
            <a:ext cx="533400" cy="5334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906486" y="3742871"/>
            <a:ext cx="533400" cy="5334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15" name="Oval 14"/>
          <p:cNvSpPr/>
          <p:nvPr/>
        </p:nvSpPr>
        <p:spPr>
          <a:xfrm>
            <a:off x="2906486" y="4657271"/>
            <a:ext cx="533400" cy="5334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8942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27205"/>
            <a:ext cx="6060560" cy="914400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1162328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solidFill>
          <a:srgbClr val="323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3" y="1278854"/>
            <a:ext cx="640135" cy="457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3" y="1894409"/>
            <a:ext cx="640135" cy="457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3" y="2533036"/>
            <a:ext cx="640135" cy="457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1" y="3189475"/>
            <a:ext cx="640135" cy="457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5" y="1278854"/>
            <a:ext cx="1371719" cy="4572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5" y="1923458"/>
            <a:ext cx="1371719" cy="4511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6" y="2533036"/>
            <a:ext cx="1371719" cy="4572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5" y="3195572"/>
            <a:ext cx="1371719" cy="4511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05" y="1278854"/>
            <a:ext cx="1554615" cy="4572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05" y="1888432"/>
            <a:ext cx="1554615" cy="4572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05" y="2521082"/>
            <a:ext cx="1554615" cy="4572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03" y="3171543"/>
            <a:ext cx="1554615" cy="457240"/>
          </a:xfrm>
          <a:prstGeom prst="rect">
            <a:avLst/>
          </a:prstGeom>
        </p:spPr>
      </p:pic>
      <p:grpSp>
        <p:nvGrpSpPr>
          <p:cNvPr id="71" name="Group 70"/>
          <p:cNvGrpSpPr/>
          <p:nvPr/>
        </p:nvGrpSpPr>
        <p:grpSpPr>
          <a:xfrm>
            <a:off x="4925168" y="3628783"/>
            <a:ext cx="640080" cy="457200"/>
            <a:chOff x="912948" y="1357085"/>
            <a:chExt cx="640080" cy="457200"/>
          </a:xfrm>
        </p:grpSpPr>
        <p:sp>
          <p:nvSpPr>
            <p:cNvPr id="72" name="Pentagon 71"/>
            <p:cNvSpPr/>
            <p:nvPr/>
          </p:nvSpPr>
          <p:spPr>
            <a:xfrm>
              <a:off x="1095828" y="1357085"/>
              <a:ext cx="457200" cy="457200"/>
            </a:xfrm>
            <a:prstGeom prst="homePlat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912948" y="1357085"/>
              <a:ext cx="182880" cy="457200"/>
            </a:xfrm>
            <a:prstGeom prst="rect">
              <a:avLst/>
            </a:prstGeom>
            <a:solidFill>
              <a:schemeClr val="accent4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925168" y="4463354"/>
            <a:ext cx="640080" cy="457200"/>
            <a:chOff x="912948" y="2191656"/>
            <a:chExt cx="640080" cy="457200"/>
          </a:xfrm>
        </p:grpSpPr>
        <p:sp>
          <p:nvSpPr>
            <p:cNvPr id="75" name="Pentagon 74"/>
            <p:cNvSpPr/>
            <p:nvPr/>
          </p:nvSpPr>
          <p:spPr>
            <a:xfrm>
              <a:off x="1095828" y="2191656"/>
              <a:ext cx="457200" cy="457200"/>
            </a:xfrm>
            <a:prstGeom prst="homePlat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912948" y="2191656"/>
              <a:ext cx="182880" cy="45720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925168" y="5297925"/>
            <a:ext cx="640080" cy="457200"/>
            <a:chOff x="912948" y="3026227"/>
            <a:chExt cx="640080" cy="457200"/>
          </a:xfrm>
        </p:grpSpPr>
        <p:sp>
          <p:nvSpPr>
            <p:cNvPr id="78" name="Pentagon 77"/>
            <p:cNvSpPr/>
            <p:nvPr/>
          </p:nvSpPr>
          <p:spPr>
            <a:xfrm>
              <a:off x="1095828" y="3026227"/>
              <a:ext cx="457200" cy="457200"/>
            </a:xfrm>
            <a:prstGeom prst="homePlat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912948" y="3026227"/>
              <a:ext cx="182880" cy="45720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4925168" y="6132496"/>
            <a:ext cx="640080" cy="457200"/>
            <a:chOff x="912948" y="3860798"/>
            <a:chExt cx="640080" cy="457200"/>
          </a:xfrm>
        </p:grpSpPr>
        <p:sp>
          <p:nvSpPr>
            <p:cNvPr id="81" name="Pentagon 80"/>
            <p:cNvSpPr/>
            <p:nvPr/>
          </p:nvSpPr>
          <p:spPr>
            <a:xfrm>
              <a:off x="1095828" y="3860798"/>
              <a:ext cx="457200" cy="45720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912948" y="3860798"/>
              <a:ext cx="182880" cy="4572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5696141" y="3632879"/>
            <a:ext cx="1371600" cy="453104"/>
            <a:chOff x="2303060" y="1350261"/>
            <a:chExt cx="1371600" cy="453104"/>
          </a:xfrm>
        </p:grpSpPr>
        <p:sp>
          <p:nvSpPr>
            <p:cNvPr id="84" name="Round Same Side Corner Rectangle 83"/>
            <p:cNvSpPr/>
            <p:nvPr/>
          </p:nvSpPr>
          <p:spPr>
            <a:xfrm>
              <a:off x="2303060" y="1350261"/>
              <a:ext cx="1371600" cy="365760"/>
            </a:xfrm>
            <a:prstGeom prst="round2Same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2303060" y="1711925"/>
              <a:ext cx="1371600" cy="91440"/>
            </a:xfrm>
            <a:prstGeom prst="rect">
              <a:avLst/>
            </a:prstGeom>
            <a:solidFill>
              <a:schemeClr val="accent4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696141" y="4447647"/>
            <a:ext cx="1371600" cy="453104"/>
            <a:chOff x="2303060" y="2165029"/>
            <a:chExt cx="1371600" cy="453104"/>
          </a:xfrm>
        </p:grpSpPr>
        <p:sp>
          <p:nvSpPr>
            <p:cNvPr id="87" name="Round Same Side Corner Rectangle 86"/>
            <p:cNvSpPr/>
            <p:nvPr/>
          </p:nvSpPr>
          <p:spPr>
            <a:xfrm>
              <a:off x="2303060" y="2165029"/>
              <a:ext cx="1371600" cy="365760"/>
            </a:xfrm>
            <a:prstGeom prst="round2Same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303060" y="2526693"/>
              <a:ext cx="1371600" cy="9144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5696141" y="5308845"/>
            <a:ext cx="1371600" cy="453104"/>
            <a:chOff x="2303060" y="3026227"/>
            <a:chExt cx="1371600" cy="453104"/>
          </a:xfrm>
        </p:grpSpPr>
        <p:sp>
          <p:nvSpPr>
            <p:cNvPr id="90" name="Round Same Side Corner Rectangle 89"/>
            <p:cNvSpPr/>
            <p:nvPr/>
          </p:nvSpPr>
          <p:spPr>
            <a:xfrm>
              <a:off x="2303060" y="3026227"/>
              <a:ext cx="1371600" cy="365760"/>
            </a:xfrm>
            <a:prstGeom prst="round2SameRect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303060" y="3387891"/>
              <a:ext cx="1371600" cy="9144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5696141" y="6123613"/>
            <a:ext cx="1371600" cy="453104"/>
            <a:chOff x="2303060" y="3840995"/>
            <a:chExt cx="1371600" cy="453104"/>
          </a:xfrm>
        </p:grpSpPr>
        <p:sp>
          <p:nvSpPr>
            <p:cNvPr id="93" name="Round Same Side Corner Rectangle 92"/>
            <p:cNvSpPr/>
            <p:nvPr/>
          </p:nvSpPr>
          <p:spPr>
            <a:xfrm>
              <a:off x="2303060" y="3840995"/>
              <a:ext cx="1371600" cy="365760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303060" y="4202659"/>
              <a:ext cx="1371600" cy="9144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7364549" y="3628783"/>
            <a:ext cx="1554480" cy="457200"/>
            <a:chOff x="4600118" y="1357085"/>
            <a:chExt cx="1554480" cy="457200"/>
          </a:xfrm>
        </p:grpSpPr>
        <p:sp>
          <p:nvSpPr>
            <p:cNvPr id="96" name="Pentagon 95"/>
            <p:cNvSpPr/>
            <p:nvPr/>
          </p:nvSpPr>
          <p:spPr>
            <a:xfrm>
              <a:off x="4782998" y="1357085"/>
              <a:ext cx="1371600" cy="457200"/>
            </a:xfrm>
            <a:prstGeom prst="homePlat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4600118" y="1357085"/>
              <a:ext cx="182880" cy="457200"/>
            </a:xfrm>
            <a:prstGeom prst="rect">
              <a:avLst/>
            </a:prstGeom>
            <a:solidFill>
              <a:schemeClr val="accent4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7364549" y="4463354"/>
            <a:ext cx="1554480" cy="457200"/>
            <a:chOff x="4600118" y="2191656"/>
            <a:chExt cx="1554480" cy="457200"/>
          </a:xfrm>
        </p:grpSpPr>
        <p:sp>
          <p:nvSpPr>
            <p:cNvPr id="99" name="Pentagon 98"/>
            <p:cNvSpPr/>
            <p:nvPr/>
          </p:nvSpPr>
          <p:spPr>
            <a:xfrm>
              <a:off x="4782998" y="2191656"/>
              <a:ext cx="1371600" cy="457200"/>
            </a:xfrm>
            <a:prstGeom prst="homePlat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600118" y="2191656"/>
              <a:ext cx="182880" cy="45720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7364549" y="5297925"/>
            <a:ext cx="1554480" cy="457200"/>
            <a:chOff x="4600118" y="3026227"/>
            <a:chExt cx="1554480" cy="457200"/>
          </a:xfrm>
        </p:grpSpPr>
        <p:sp>
          <p:nvSpPr>
            <p:cNvPr id="102" name="Pentagon 101"/>
            <p:cNvSpPr/>
            <p:nvPr/>
          </p:nvSpPr>
          <p:spPr>
            <a:xfrm>
              <a:off x="4782998" y="3026227"/>
              <a:ext cx="1371600" cy="457200"/>
            </a:xfrm>
            <a:prstGeom prst="homePlat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600118" y="3026227"/>
              <a:ext cx="182880" cy="45720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7364549" y="6132496"/>
            <a:ext cx="1554480" cy="457200"/>
            <a:chOff x="4600118" y="3860798"/>
            <a:chExt cx="1554480" cy="457200"/>
          </a:xfrm>
        </p:grpSpPr>
        <p:sp>
          <p:nvSpPr>
            <p:cNvPr id="105" name="Pentagon 104"/>
            <p:cNvSpPr/>
            <p:nvPr/>
          </p:nvSpPr>
          <p:spPr>
            <a:xfrm>
              <a:off x="4782998" y="3860798"/>
              <a:ext cx="1371600" cy="45720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4600118" y="3860798"/>
              <a:ext cx="182880" cy="4572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55967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1029" y="2973379"/>
            <a:ext cx="7772400" cy="911243"/>
          </a:xfrm>
        </p:spPr>
        <p:txBody>
          <a:bodyPr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094966" y="0"/>
            <a:ext cx="1371719" cy="457240"/>
            <a:chOff x="7094966" y="0"/>
            <a:chExt cx="1371719" cy="4572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094966" y="0"/>
              <a:ext cx="1371719" cy="45724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094967" y="87240"/>
              <a:ext cx="13717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Resources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23903" y="-1159"/>
            <a:ext cx="1371719" cy="458399"/>
            <a:chOff x="5123903" y="-1159"/>
            <a:chExt cx="1371719" cy="4583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23903" y="-1159"/>
              <a:ext cx="1371719" cy="451143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123903" y="106689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References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943880" y="-7255"/>
            <a:ext cx="1371719" cy="457240"/>
            <a:chOff x="2943880" y="-7255"/>
            <a:chExt cx="1371719" cy="45724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943880" y="-7255"/>
              <a:ext cx="1371719" cy="45724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943880" y="97014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Case Study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0" y="1033087"/>
            <a:ext cx="640135" cy="457240"/>
            <a:chOff x="0" y="1033087"/>
            <a:chExt cx="640135" cy="45724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33087"/>
              <a:ext cx="640135" cy="45724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50220" y="1098808"/>
              <a:ext cx="379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#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-1" y="1944330"/>
            <a:ext cx="640135" cy="457240"/>
            <a:chOff x="-1" y="1944330"/>
            <a:chExt cx="640135" cy="457240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944330"/>
              <a:ext cx="640135" cy="45724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50220" y="2003673"/>
              <a:ext cx="379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#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589385" y="1055266"/>
            <a:ext cx="1554615" cy="457240"/>
            <a:chOff x="7589385" y="1055266"/>
            <a:chExt cx="1554615" cy="45724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589385" y="1055266"/>
              <a:ext cx="1554615" cy="45724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7680832" y="1086713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Important!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589385" y="2070065"/>
            <a:ext cx="1554615" cy="457240"/>
            <a:chOff x="7589385" y="2070065"/>
            <a:chExt cx="1554615" cy="45724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589385" y="2070065"/>
              <a:ext cx="1554615" cy="45724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7680831" y="2111412"/>
              <a:ext cx="1371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Clinical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-1" y="4709130"/>
            <a:ext cx="914400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Data 29"/>
          <p:cNvSpPr/>
          <p:nvPr/>
        </p:nvSpPr>
        <p:spPr>
          <a:xfrm rot="10800000">
            <a:off x="1823123" y="5436311"/>
            <a:ext cx="3054096" cy="731520"/>
          </a:xfrm>
          <a:prstGeom prst="flowChartInputOut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Data 30"/>
          <p:cNvSpPr/>
          <p:nvPr/>
        </p:nvSpPr>
        <p:spPr>
          <a:xfrm rot="10800000">
            <a:off x="4222667" y="5436311"/>
            <a:ext cx="3054096" cy="731520"/>
          </a:xfrm>
          <a:prstGeom prst="flowChartInputOut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Data 31"/>
          <p:cNvSpPr/>
          <p:nvPr/>
        </p:nvSpPr>
        <p:spPr>
          <a:xfrm rot="10800000">
            <a:off x="-617901" y="5436311"/>
            <a:ext cx="3054096" cy="731520"/>
          </a:xfrm>
          <a:prstGeom prst="flowChartInputOutput">
            <a:avLst/>
          </a:prstGeom>
          <a:solidFill>
            <a:srgbClr val="757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owchart: Data 32"/>
          <p:cNvSpPr/>
          <p:nvPr/>
        </p:nvSpPr>
        <p:spPr>
          <a:xfrm rot="10800000">
            <a:off x="6667305" y="5436311"/>
            <a:ext cx="3054096" cy="731520"/>
          </a:xfrm>
          <a:prstGeom prst="flowChartInputOut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880" y="1577320"/>
            <a:ext cx="1371719" cy="45724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296880" y="1557397"/>
            <a:ext cx="1371720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Glossary</a:t>
            </a:r>
          </a:p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 rot="10800000">
            <a:off x="967140" y="-5500"/>
            <a:ext cx="1371719" cy="449279"/>
            <a:chOff x="7547308" y="6054245"/>
            <a:chExt cx="1371719" cy="449279"/>
          </a:xfrm>
        </p:grpSpPr>
        <p:sp>
          <p:nvSpPr>
            <p:cNvPr id="37" name="Round Same Side Corner Rectangle 36"/>
            <p:cNvSpPr/>
            <p:nvPr/>
          </p:nvSpPr>
          <p:spPr>
            <a:xfrm>
              <a:off x="7547308" y="6054245"/>
              <a:ext cx="1371719" cy="357809"/>
            </a:xfrm>
            <a:prstGeom prst="round2SameRect">
              <a:avLst/>
            </a:prstGeom>
            <a:solidFill>
              <a:srgbClr val="7176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547308" y="6412064"/>
              <a:ext cx="1371719" cy="91460"/>
            </a:xfrm>
            <a:prstGeom prst="rect">
              <a:avLst/>
            </a:prstGeom>
            <a:solidFill>
              <a:srgbClr val="5255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76566" y="83887"/>
            <a:ext cx="132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+mj-lt"/>
              </a:rPr>
              <a:t>Glossary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9606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1450998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2648536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Gold">
    <p:bg>
      <p:bgPr>
        <a:solidFill>
          <a:srgbClr val="CA91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80517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3993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slideLayout" Target="../slideLayouts/slideLayout51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tags" Target="../tags/tag21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972" y="1182914"/>
            <a:ext cx="8694058" cy="5474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custDataLst>
      <p:tags r:id="rId27"/>
    </p:custDataLst>
    <p:extLst>
      <p:ext uri="{BB962C8B-B14F-4D97-AF65-F5344CB8AC3E}">
        <p14:creationId xmlns:p14="http://schemas.microsoft.com/office/powerpoint/2010/main" val="2993968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171450" marR="0" indent="-171450" algn="l" defTabSz="685800" rtl="0" eaLnBrk="1" fontAlgn="auto" latinLnBrk="0" hangingPunct="1">
        <a:lnSpc>
          <a:spcPct val="90000"/>
        </a:lnSpc>
        <a:spcBef>
          <a:spcPts val="900"/>
        </a:spcBef>
        <a:spcAft>
          <a:spcPts val="900"/>
        </a:spcAft>
        <a:buClrTx/>
        <a:buSzTx/>
        <a:buFont typeface="Arial" panose="020B0604020202020204" pitchFamily="34" charset="0"/>
        <a:buChar char="•"/>
        <a:tabLst/>
        <a:defRPr sz="2100" kern="1200">
          <a:solidFill>
            <a:schemeClr val="tx2"/>
          </a:solidFill>
          <a:latin typeface="+mn-lt"/>
          <a:ea typeface="+mn-ea"/>
          <a:cs typeface="+mn-cs"/>
        </a:defRPr>
      </a:lvl1pPr>
      <a:lvl2pPr marL="514350" marR="0" indent="-171450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450"/>
        </a:spcAft>
        <a:buClrTx/>
        <a:buSzTx/>
        <a:buFont typeface="Arial" panose="020B0604020202020204" pitchFamily="34" charset="0"/>
        <a:buChar char="•"/>
        <a:tabLst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857250" marR="0" indent="-171450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950" kern="1200">
          <a:solidFill>
            <a:schemeClr val="tx2"/>
          </a:solidFill>
          <a:latin typeface="+mn-lt"/>
          <a:ea typeface="+mn-ea"/>
          <a:cs typeface="+mn-cs"/>
        </a:defRPr>
      </a:lvl3pPr>
      <a:lvl4pPr marL="12001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350" kern="1200">
          <a:solidFill>
            <a:schemeClr val="tx2"/>
          </a:solidFill>
          <a:latin typeface="+mn-lt"/>
          <a:ea typeface="+mn-ea"/>
          <a:cs typeface="+mn-cs"/>
        </a:defRPr>
      </a:lvl4pPr>
      <a:lvl5pPr marL="15430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35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3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972" y="1182914"/>
            <a:ext cx="8694058" cy="5474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custDataLst>
      <p:tags r:id="rId28"/>
    </p:custDataLst>
    <p:extLst>
      <p:ext uri="{BB962C8B-B14F-4D97-AF65-F5344CB8AC3E}">
        <p14:creationId xmlns:p14="http://schemas.microsoft.com/office/powerpoint/2010/main" val="2505382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marR="0" indent="-171450" algn="l" defTabSz="685800" rtl="0" eaLnBrk="1" fontAlgn="auto" latinLnBrk="0" hangingPunct="1">
        <a:lnSpc>
          <a:spcPct val="90000"/>
        </a:lnSpc>
        <a:spcBef>
          <a:spcPts val="900"/>
        </a:spcBef>
        <a:spcAft>
          <a:spcPts val="900"/>
        </a:spcAft>
        <a:buClrTx/>
        <a:buSzTx/>
        <a:buFont typeface="Arial" panose="020B0604020202020204" pitchFamily="34" charset="0"/>
        <a:buChar char="•"/>
        <a:tabLst/>
        <a:defRPr sz="2100" kern="1200">
          <a:ln>
            <a:noFill/>
          </a:ln>
          <a:solidFill>
            <a:schemeClr val="bg2"/>
          </a:solidFill>
          <a:latin typeface="+mn-lt"/>
          <a:ea typeface="+mn-ea"/>
          <a:cs typeface="+mn-cs"/>
        </a:defRPr>
      </a:lvl1pPr>
      <a:lvl2pPr marL="514350" marR="0" indent="-171450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450"/>
        </a:spcAft>
        <a:buClrTx/>
        <a:buSzTx/>
        <a:buFont typeface="Arial" panose="020B0604020202020204" pitchFamily="34" charset="0"/>
        <a:buChar char="•"/>
        <a:tabLst/>
        <a:defRPr sz="1800" kern="1200">
          <a:ln>
            <a:noFill/>
          </a:ln>
          <a:solidFill>
            <a:schemeClr val="bg2"/>
          </a:solidFill>
          <a:latin typeface="+mn-lt"/>
          <a:ea typeface="+mn-ea"/>
          <a:cs typeface="+mn-cs"/>
        </a:defRPr>
      </a:lvl2pPr>
      <a:lvl3pPr marL="857250" marR="0" indent="-171450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500" kern="1200">
          <a:ln>
            <a:noFill/>
          </a:ln>
          <a:solidFill>
            <a:schemeClr val="bg2"/>
          </a:solidFill>
          <a:latin typeface="+mn-lt"/>
          <a:ea typeface="+mn-ea"/>
          <a:cs typeface="+mn-cs"/>
        </a:defRPr>
      </a:lvl3pPr>
      <a:lvl4pPr marL="12001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350" kern="1200">
          <a:ln>
            <a:noFill/>
          </a:ln>
          <a:solidFill>
            <a:schemeClr val="bg2"/>
          </a:solidFill>
          <a:latin typeface="+mn-lt"/>
          <a:ea typeface="+mn-ea"/>
          <a:cs typeface="+mn-cs"/>
        </a:defRPr>
      </a:lvl4pPr>
      <a:lvl5pPr marL="15430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350" kern="1200">
          <a:ln>
            <a:noFill/>
          </a:ln>
          <a:solidFill>
            <a:schemeClr val="bg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5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5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55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56.xml"/><Relationship Id="rId6" Type="http://schemas.openxmlformats.org/officeDocument/2006/relationships/image" Target="../media/image61.jpeg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57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5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59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60.xml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6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62.xml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tags" Target="../tags/tag6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64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65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66.xml"/><Relationship Id="rId5" Type="http://schemas.openxmlformats.org/officeDocument/2006/relationships/image" Target="../media/image70.png"/><Relationship Id="rId4" Type="http://schemas.openxmlformats.org/officeDocument/2006/relationships/image" Target="../media/image6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67.xml"/><Relationship Id="rId6" Type="http://schemas.openxmlformats.org/officeDocument/2006/relationships/image" Target="../media/image19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6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7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7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7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7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77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8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4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51.xml"/><Relationship Id="rId4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52.xml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Controlled vocabularies, Ontologies, and data linking</a:t>
            </a:r>
            <a:endParaRPr lang="en-US" dirty="0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04800" y="3671539"/>
            <a:ext cx="8686800" cy="1752600"/>
          </a:xfrm>
        </p:spPr>
        <p:txBody>
          <a:bodyPr>
            <a:noAutofit/>
          </a:bodyPr>
          <a:lstStyle/>
          <a:p>
            <a:pPr eaLnBrk="1" hangingPunct="1">
              <a:buFont typeface="Arial" pitchFamily="34" charset="0"/>
              <a:buNone/>
              <a:defRPr/>
            </a:pPr>
            <a:r>
              <a:rPr lang="en-US" dirty="0" smtClean="0"/>
              <a:t>BDK14-1 </a:t>
            </a:r>
            <a:r>
              <a:rPr lang="en-US" dirty="0" smtClean="0"/>
              <a:t>| Ontologies 101</a:t>
            </a:r>
          </a:p>
          <a:p>
            <a:pPr eaLnBrk="1" hangingPunct="1">
              <a:defRPr/>
            </a:pPr>
            <a:r>
              <a:rPr lang="en-US" dirty="0" smtClean="0"/>
              <a:t>Melissa Haendel and Nicole Vasilevsky</a:t>
            </a:r>
          </a:p>
          <a:p>
            <a:pPr eaLnBrk="1" hangingPunct="1"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845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Controlled vocabularies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149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381829" y="1424539"/>
            <a:ext cx="2590800" cy="41148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125029" y="1424539"/>
            <a:ext cx="2590800" cy="41148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38629" y="1424539"/>
            <a:ext cx="2590800" cy="41148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38629" y="1424539"/>
            <a:ext cx="24384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smtClean="0"/>
              <a:t>Definition:</a:t>
            </a:r>
          </a:p>
          <a:p>
            <a:r>
              <a:rPr lang="en-US" sz="2400" dirty="0" smtClean="0">
                <a:solidFill>
                  <a:schemeClr val="tx2"/>
                </a:solidFill>
              </a:rPr>
              <a:t>Any closed, prescribed list of terms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81829" y="1424539"/>
            <a:ext cx="2514600" cy="415498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18496B"/>
                </a:solidFill>
              </a:rPr>
              <a:t>Key Features: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400" dirty="0" smtClean="0">
                <a:solidFill>
                  <a:srgbClr val="757070"/>
                </a:solidFill>
              </a:rPr>
              <a:t>Terms are not usually defined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400" dirty="0" smtClean="0">
                <a:solidFill>
                  <a:srgbClr val="757070"/>
                </a:solidFill>
              </a:rPr>
              <a:t> Relationships between the terms are not usually defined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400" dirty="0">
                <a:solidFill>
                  <a:srgbClr val="757070"/>
                </a:solidFill>
              </a:rPr>
              <a:t>S</a:t>
            </a:r>
            <a:r>
              <a:rPr lang="en-US" sz="2400" dirty="0" smtClean="0">
                <a:solidFill>
                  <a:srgbClr val="757070"/>
                </a:solidFill>
              </a:rPr>
              <a:t>implest form is a list</a:t>
            </a:r>
            <a:endParaRPr lang="en-US" sz="2400" dirty="0">
              <a:solidFill>
                <a:srgbClr val="75707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00" y="307957"/>
            <a:ext cx="8004628" cy="911243"/>
          </a:xfrm>
        </p:spPr>
        <p:txBody>
          <a:bodyPr>
            <a:normAutofit fontScale="90000"/>
          </a:bodyPr>
          <a:lstStyle/>
          <a:p>
            <a:r>
              <a:rPr lang="en-US" sz="4400" dirty="0" smtClean="0"/>
              <a:t>What is a Controlled </a:t>
            </a:r>
            <a:r>
              <a:rPr lang="en-US" sz="4400" dirty="0"/>
              <a:t>V</a:t>
            </a:r>
            <a:r>
              <a:rPr lang="en-US" sz="4400" dirty="0" smtClean="0"/>
              <a:t>ocabulary?</a:t>
            </a:r>
            <a:endParaRPr lang="en-US" sz="4400" dirty="0"/>
          </a:p>
        </p:txBody>
      </p:sp>
      <p:sp>
        <p:nvSpPr>
          <p:cNvPr id="9" name="Rectangle 8"/>
          <p:cNvSpPr/>
          <p:nvPr/>
        </p:nvSpPr>
        <p:spPr>
          <a:xfrm>
            <a:off x="6506029" y="1424539"/>
            <a:ext cx="2514600" cy="563231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18496B"/>
                </a:solidFill>
              </a:rPr>
              <a:t>CV of wines: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400" i="1" dirty="0" smtClean="0">
                <a:solidFill>
                  <a:srgbClr val="757070"/>
                </a:solidFill>
              </a:rPr>
              <a:t>Pinot noir</a:t>
            </a:r>
            <a:endParaRPr lang="en-US" sz="2400" i="1" dirty="0">
              <a:solidFill>
                <a:srgbClr val="757070"/>
              </a:solidFill>
            </a:endParaRPr>
          </a:p>
          <a:p>
            <a:pPr marL="342900" indent="-342900">
              <a:buFont typeface="Wingdings" charset="2"/>
              <a:buChar char="§"/>
            </a:pPr>
            <a:r>
              <a:rPr lang="en-US" sz="2400" i="1" dirty="0" smtClean="0">
                <a:solidFill>
                  <a:srgbClr val="757070"/>
                </a:solidFill>
              </a:rPr>
              <a:t>Red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400" i="1" dirty="0" smtClean="0">
                <a:solidFill>
                  <a:srgbClr val="757070"/>
                </a:solidFill>
              </a:rPr>
              <a:t>Chardonnay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400" i="1" dirty="0" smtClean="0">
                <a:solidFill>
                  <a:srgbClr val="757070"/>
                </a:solidFill>
              </a:rPr>
              <a:t>Chianti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400" i="1" dirty="0" smtClean="0">
                <a:solidFill>
                  <a:srgbClr val="757070"/>
                </a:solidFill>
              </a:rPr>
              <a:t>Bordeaux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400" i="1" dirty="0" smtClean="0">
                <a:solidFill>
                  <a:srgbClr val="757070"/>
                </a:solidFill>
              </a:rPr>
              <a:t>Riesling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400" i="1" dirty="0" smtClean="0">
                <a:solidFill>
                  <a:srgbClr val="757070"/>
                </a:solidFill>
              </a:rPr>
              <a:t>…</a:t>
            </a:r>
          </a:p>
          <a:p>
            <a:endParaRPr lang="en-US" sz="2400" dirty="0" smtClean="0">
              <a:solidFill>
                <a:schemeClr val="accent3"/>
              </a:solidFill>
            </a:endParaRPr>
          </a:p>
          <a:p>
            <a:r>
              <a:rPr lang="en-US" sz="2400" dirty="0" smtClean="0">
                <a:solidFill>
                  <a:srgbClr val="757070"/>
                </a:solidFill>
              </a:rPr>
              <a:t>These </a:t>
            </a:r>
            <a:r>
              <a:rPr lang="en-US" sz="2400" dirty="0">
                <a:solidFill>
                  <a:srgbClr val="757070"/>
                </a:solidFill>
              </a:rPr>
              <a:t>are all different </a:t>
            </a:r>
            <a:r>
              <a:rPr lang="en-US" sz="2400" dirty="0" smtClean="0">
                <a:solidFill>
                  <a:srgbClr val="757070"/>
                </a:solidFill>
              </a:rPr>
              <a:t>types: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400" dirty="0" smtClean="0">
                <a:solidFill>
                  <a:srgbClr val="757070"/>
                </a:solidFill>
              </a:rPr>
              <a:t>color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400" dirty="0" smtClean="0">
                <a:solidFill>
                  <a:srgbClr val="757070"/>
                </a:solidFill>
              </a:rPr>
              <a:t>location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400" dirty="0" smtClean="0">
                <a:solidFill>
                  <a:srgbClr val="757070"/>
                </a:solidFill>
              </a:rPr>
              <a:t>varietal</a:t>
            </a:r>
            <a:endParaRPr lang="en-US" sz="2400" i="1" dirty="0">
              <a:solidFill>
                <a:srgbClr val="757070"/>
              </a:solidFill>
            </a:endParaRPr>
          </a:p>
          <a:p>
            <a:pPr marL="342900" indent="-342900">
              <a:buFont typeface="Wingdings" charset="2"/>
              <a:buChar char="§"/>
            </a:pP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82029" y="378673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"/>
            <a:ext cx="91440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295400"/>
            <a:ext cx="738739" cy="73873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229" y="1295400"/>
            <a:ext cx="738739" cy="73873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429" y="1295400"/>
            <a:ext cx="738739" cy="7387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429" y="4624939"/>
            <a:ext cx="738739" cy="7387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380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381829" y="1424539"/>
            <a:ext cx="2590800" cy="41148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125029" y="1424539"/>
            <a:ext cx="2590800" cy="41148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38629" y="1424539"/>
            <a:ext cx="2590800" cy="41148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38629" y="1424539"/>
            <a:ext cx="202837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smtClean="0"/>
              <a:t>Definition:</a:t>
            </a:r>
          </a:p>
          <a:p>
            <a:r>
              <a:rPr lang="en-US" sz="2400" dirty="0">
                <a:solidFill>
                  <a:srgbClr val="757070"/>
                </a:solidFill>
              </a:rPr>
              <a:t>Any controlled vocabulary that is arranged in a hierarchy </a:t>
            </a:r>
          </a:p>
        </p:txBody>
      </p:sp>
      <p:sp>
        <p:nvSpPr>
          <p:cNvPr id="6" name="Rectangle 5"/>
          <p:cNvSpPr/>
          <p:nvPr/>
        </p:nvSpPr>
        <p:spPr>
          <a:xfrm>
            <a:off x="3124200" y="1424539"/>
            <a:ext cx="2514600" cy="45243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18496B"/>
                </a:solidFill>
              </a:rPr>
              <a:t>Key Features: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400" dirty="0">
                <a:solidFill>
                  <a:srgbClr val="757070"/>
                </a:solidFill>
              </a:rPr>
              <a:t>Terms are not usually defined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400" dirty="0">
                <a:solidFill>
                  <a:srgbClr val="757070"/>
                </a:solidFill>
              </a:rPr>
              <a:t> Relationships between the terms are not usually defined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400" dirty="0">
                <a:solidFill>
                  <a:srgbClr val="757070"/>
                </a:solidFill>
              </a:rPr>
              <a:t> Terms are arranged in a hierarchy</a:t>
            </a:r>
          </a:p>
        </p:txBody>
      </p:sp>
      <p:sp>
        <p:nvSpPr>
          <p:cNvPr id="9" name="Rectangle 8"/>
          <p:cNvSpPr/>
          <p:nvPr/>
        </p:nvSpPr>
        <p:spPr>
          <a:xfrm>
            <a:off x="6248400" y="1424539"/>
            <a:ext cx="2743200" cy="45243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18496B"/>
                </a:solidFill>
              </a:rPr>
              <a:t>Taxonomy of wines: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400" i="1" dirty="0" smtClean="0">
                <a:solidFill>
                  <a:srgbClr val="757070"/>
                </a:solidFill>
              </a:rPr>
              <a:t>Red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sz="2400" i="1" dirty="0" smtClean="0">
                <a:solidFill>
                  <a:srgbClr val="757070"/>
                </a:solidFill>
              </a:rPr>
              <a:t>Merlot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sz="2400" i="1" dirty="0" smtClean="0">
                <a:solidFill>
                  <a:srgbClr val="757070"/>
                </a:solidFill>
              </a:rPr>
              <a:t>Zinfandel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sz="2400" i="1" dirty="0" smtClean="0">
                <a:solidFill>
                  <a:srgbClr val="757070"/>
                </a:solidFill>
              </a:rPr>
              <a:t>Cabernet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sz="2400" i="1" dirty="0" smtClean="0">
                <a:solidFill>
                  <a:srgbClr val="757070"/>
                </a:solidFill>
              </a:rPr>
              <a:t>Pinot Noir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400" i="1" dirty="0" smtClean="0">
                <a:solidFill>
                  <a:srgbClr val="757070"/>
                </a:solidFill>
              </a:rPr>
              <a:t>White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sz="2400" i="1" dirty="0" smtClean="0">
                <a:solidFill>
                  <a:srgbClr val="757070"/>
                </a:solidFill>
              </a:rPr>
              <a:t>Chardonnay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sz="2400" i="1" dirty="0" smtClean="0">
                <a:solidFill>
                  <a:srgbClr val="757070"/>
                </a:solidFill>
              </a:rPr>
              <a:t>Pinot Gris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sz="2400" i="1" dirty="0" smtClean="0">
                <a:solidFill>
                  <a:srgbClr val="757070"/>
                </a:solidFill>
              </a:rPr>
              <a:t>Riesling</a:t>
            </a:r>
            <a:endParaRPr lang="en-US" sz="2400" dirty="0" smtClean="0">
              <a:solidFill>
                <a:schemeClr val="accent3"/>
              </a:solidFill>
            </a:endParaRPr>
          </a:p>
          <a:p>
            <a:pPr marL="342900" indent="-342900">
              <a:buFont typeface="Wingdings" charset="2"/>
              <a:buChar char="§"/>
            </a:pP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82029" y="378673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295400"/>
            <a:ext cx="738739" cy="73873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95400"/>
            <a:ext cx="738739" cy="73873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295400"/>
            <a:ext cx="738739" cy="738739"/>
          </a:xfrm>
          <a:prstGeom prst="rect">
            <a:avLst/>
          </a:prstGeom>
        </p:spPr>
      </p:pic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762000" y="307957"/>
            <a:ext cx="8004628" cy="911243"/>
          </a:xfrm>
        </p:spPr>
        <p:txBody>
          <a:bodyPr>
            <a:normAutofit/>
          </a:bodyPr>
          <a:lstStyle/>
          <a:p>
            <a:r>
              <a:rPr lang="en-US" sz="4400" dirty="0" smtClean="0"/>
              <a:t>What is a </a:t>
            </a:r>
            <a:r>
              <a:rPr lang="en-US" sz="4400" dirty="0"/>
              <a:t>T</a:t>
            </a:r>
            <a:r>
              <a:rPr lang="en-US" sz="4400" dirty="0" smtClean="0"/>
              <a:t>axonomy?</a:t>
            </a:r>
            <a:endParaRPr lang="en-US" sz="44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865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381829" y="1424539"/>
            <a:ext cx="2590800" cy="41148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125029" y="1424539"/>
            <a:ext cx="2590800" cy="41148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38629" y="1424539"/>
            <a:ext cx="2590800" cy="41148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09600" y="1424539"/>
            <a:ext cx="202837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smtClean="0"/>
              <a:t>Definition:</a:t>
            </a:r>
          </a:p>
          <a:p>
            <a:r>
              <a:rPr lang="en-US" sz="2400" dirty="0">
                <a:solidFill>
                  <a:srgbClr val="757070"/>
                </a:solidFill>
              </a:rPr>
              <a:t>A taxonomy that contains additional information about use of the terms  </a:t>
            </a:r>
          </a:p>
        </p:txBody>
      </p:sp>
      <p:sp>
        <p:nvSpPr>
          <p:cNvPr id="6" name="Rectangle 5"/>
          <p:cNvSpPr/>
          <p:nvPr/>
        </p:nvSpPr>
        <p:spPr>
          <a:xfrm>
            <a:off x="3124200" y="1424539"/>
            <a:ext cx="5638800" cy="267765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Key Features: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400" dirty="0">
                <a:solidFill>
                  <a:srgbClr val="757070"/>
                </a:solidFill>
              </a:rPr>
              <a:t>Terms are not usually defined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400" dirty="0">
                <a:solidFill>
                  <a:srgbClr val="757070"/>
                </a:solidFill>
              </a:rPr>
              <a:t>Relationships between the terms are not usually defined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400" dirty="0">
                <a:solidFill>
                  <a:srgbClr val="757070"/>
                </a:solidFill>
              </a:rPr>
              <a:t>Terms are arranged in a hierarchy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400" dirty="0">
                <a:solidFill>
                  <a:srgbClr val="757070"/>
                </a:solidFill>
              </a:rPr>
              <a:t>Scope notes or instructions for use are included</a:t>
            </a:r>
          </a:p>
        </p:txBody>
      </p:sp>
      <p:sp>
        <p:nvSpPr>
          <p:cNvPr id="9" name="Rectangle 8"/>
          <p:cNvSpPr/>
          <p:nvPr/>
        </p:nvSpPr>
        <p:spPr>
          <a:xfrm>
            <a:off x="609600" y="4343400"/>
            <a:ext cx="2743200" cy="230832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18496B"/>
                </a:solidFill>
              </a:rPr>
              <a:t>Examples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400" dirty="0" err="1" smtClean="0">
                <a:solidFill>
                  <a:schemeClr val="tx2"/>
                </a:solidFill>
              </a:rPr>
              <a:t>WordNet</a:t>
            </a:r>
            <a:endParaRPr lang="en-US" sz="2400" dirty="0" smtClean="0">
              <a:solidFill>
                <a:schemeClr val="tx2"/>
              </a:solidFill>
            </a:endParaRPr>
          </a:p>
          <a:p>
            <a:pPr marL="342900" indent="-342900">
              <a:buFont typeface="Wingdings" charset="2"/>
              <a:buChar char="§"/>
            </a:pPr>
            <a:r>
              <a:rPr lang="en-US" sz="2400" dirty="0" smtClean="0">
                <a:solidFill>
                  <a:schemeClr val="tx2"/>
                </a:solidFill>
              </a:rPr>
              <a:t>NCI Cancer Thesaurus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400" dirty="0" err="1" smtClean="0">
                <a:solidFill>
                  <a:schemeClr val="tx2"/>
                </a:solidFill>
              </a:rPr>
              <a:t>MeSH</a:t>
            </a:r>
            <a:endParaRPr lang="en-US" sz="2400" dirty="0">
              <a:solidFill>
                <a:schemeClr val="tx2"/>
              </a:solidFill>
            </a:endParaRPr>
          </a:p>
          <a:p>
            <a:pPr marL="342900" indent="-342900">
              <a:buFont typeface="Wingdings" charset="2"/>
              <a:buChar char="§"/>
            </a:pP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82029" y="378673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738739" cy="73873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95400"/>
            <a:ext cx="738739" cy="73873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14261"/>
            <a:ext cx="738739" cy="738739"/>
          </a:xfrm>
          <a:prstGeom prst="rect">
            <a:avLst/>
          </a:prstGeom>
        </p:spPr>
      </p:pic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762000" y="307957"/>
            <a:ext cx="8004628" cy="911243"/>
          </a:xfrm>
        </p:spPr>
        <p:txBody>
          <a:bodyPr>
            <a:normAutofit/>
          </a:bodyPr>
          <a:lstStyle/>
          <a:p>
            <a:r>
              <a:rPr lang="en-US" sz="4400" dirty="0" smtClean="0"/>
              <a:t>What is a </a:t>
            </a:r>
            <a:r>
              <a:rPr lang="en-US" sz="4400" dirty="0"/>
              <a:t>Thesaurus?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"/>
            <a:ext cx="914400" cy="914400"/>
          </a:xfrm>
          <a:prstGeom prst="rect">
            <a:avLst/>
          </a:prstGeom>
        </p:spPr>
      </p:pic>
      <p:pic>
        <p:nvPicPr>
          <p:cNvPr id="14" name="Picture 13" descr="medsubject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5200" y="4495800"/>
            <a:ext cx="3841483" cy="18933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8025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381829" y="1424539"/>
            <a:ext cx="2590800" cy="41148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125029" y="1424539"/>
            <a:ext cx="2590800" cy="41148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38629" y="1424539"/>
            <a:ext cx="2590800" cy="41148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38629" y="1424539"/>
            <a:ext cx="263797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smtClean="0"/>
              <a:t>Definition:</a:t>
            </a:r>
          </a:p>
          <a:p>
            <a:r>
              <a:rPr lang="en-US" sz="2400" dirty="0">
                <a:solidFill>
                  <a:srgbClr val="757070"/>
                </a:solidFill>
              </a:rPr>
              <a:t>A formal conceptualization of a specified domain</a:t>
            </a:r>
          </a:p>
        </p:txBody>
      </p:sp>
      <p:sp>
        <p:nvSpPr>
          <p:cNvPr id="6" name="Rectangle 5"/>
          <p:cNvSpPr/>
          <p:nvPr/>
        </p:nvSpPr>
        <p:spPr>
          <a:xfrm>
            <a:off x="3581400" y="1447800"/>
            <a:ext cx="5486400" cy="341632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757070"/>
                </a:solidFill>
              </a:rPr>
              <a:t>Key Features: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400" dirty="0">
                <a:solidFill>
                  <a:srgbClr val="757070"/>
                </a:solidFill>
              </a:rPr>
              <a:t>Terms are defined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400" dirty="0">
                <a:solidFill>
                  <a:srgbClr val="757070"/>
                </a:solidFill>
              </a:rPr>
              <a:t>Relationships between terms are defined, allowing logical inference and sophisticated data queries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400" dirty="0">
                <a:solidFill>
                  <a:srgbClr val="757070"/>
                </a:solidFill>
              </a:rPr>
              <a:t>Terms are arranged in a hierarchy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400" dirty="0">
                <a:solidFill>
                  <a:srgbClr val="757070"/>
                </a:solidFill>
              </a:rPr>
              <a:t>Expressed in a knowledge representation language such as RDFS, OBO, or OWL</a:t>
            </a:r>
          </a:p>
        </p:txBody>
      </p:sp>
      <p:sp>
        <p:nvSpPr>
          <p:cNvPr id="9" name="Rectangle 8"/>
          <p:cNvSpPr/>
          <p:nvPr/>
        </p:nvSpPr>
        <p:spPr>
          <a:xfrm>
            <a:off x="762000" y="4953000"/>
            <a:ext cx="6705600" cy="120032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18496B"/>
                </a:solidFill>
              </a:rPr>
              <a:t>Examples:</a:t>
            </a:r>
          </a:p>
          <a:p>
            <a:r>
              <a:rPr lang="en-US" sz="2400" dirty="0">
                <a:solidFill>
                  <a:srgbClr val="757070"/>
                </a:solidFill>
              </a:rPr>
              <a:t>SNOMED, Foundational Model of Anatomy, Gene Ontology, </a:t>
            </a:r>
            <a:r>
              <a:rPr lang="en-US" sz="2400" dirty="0" err="1">
                <a:solidFill>
                  <a:srgbClr val="757070"/>
                </a:solidFill>
              </a:rPr>
              <a:t>Linnean</a:t>
            </a:r>
            <a:r>
              <a:rPr lang="en-US" sz="2400" dirty="0">
                <a:solidFill>
                  <a:srgbClr val="757070"/>
                </a:solidFill>
              </a:rPr>
              <a:t> Taxonomy of </a:t>
            </a:r>
            <a:r>
              <a:rPr lang="en-US" sz="2400" dirty="0" smtClean="0">
                <a:solidFill>
                  <a:srgbClr val="757070"/>
                </a:solidFill>
              </a:rPr>
              <a:t>species</a:t>
            </a:r>
            <a:endParaRPr lang="en-US" sz="2400" dirty="0">
              <a:solidFill>
                <a:srgbClr val="75707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82029" y="378673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738739" cy="73873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295400"/>
            <a:ext cx="738739" cy="73873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00600"/>
            <a:ext cx="738739" cy="738739"/>
          </a:xfrm>
          <a:prstGeom prst="rect">
            <a:avLst/>
          </a:prstGeom>
        </p:spPr>
      </p:pic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762000" y="307957"/>
            <a:ext cx="8004628" cy="911243"/>
          </a:xfrm>
        </p:spPr>
        <p:txBody>
          <a:bodyPr>
            <a:normAutofit/>
          </a:bodyPr>
          <a:lstStyle/>
          <a:p>
            <a:r>
              <a:rPr lang="en-US" sz="4400" dirty="0" smtClean="0"/>
              <a:t>What is an Ontology?</a:t>
            </a:r>
            <a:endParaRPr lang="en-US" sz="44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495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Oval 52"/>
          <p:cNvSpPr/>
          <p:nvPr/>
        </p:nvSpPr>
        <p:spPr>
          <a:xfrm>
            <a:off x="5791200" y="2264229"/>
            <a:ext cx="762000" cy="381000"/>
          </a:xfrm>
          <a:prstGeom prst="ellipse">
            <a:avLst/>
          </a:prstGeom>
          <a:solidFill>
            <a:srgbClr val="F7FF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-901747" y="2654348"/>
            <a:ext cx="259924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Semantic Precision</a:t>
            </a:r>
            <a:endParaRPr lang="en-US" sz="16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Complexity of Vocabulary types</a:t>
            </a:r>
            <a:endParaRPr lang="en-US" sz="4400" dirty="0"/>
          </a:p>
        </p:txBody>
      </p:sp>
      <p:sp>
        <p:nvSpPr>
          <p:cNvPr id="24" name="Rectangle 23"/>
          <p:cNvSpPr/>
          <p:nvPr/>
        </p:nvSpPr>
        <p:spPr>
          <a:xfrm>
            <a:off x="6466840" y="1593263"/>
            <a:ext cx="259080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u="sng" dirty="0" smtClean="0">
                <a:latin typeface="Calibri" pitchFamily="34" charset="0"/>
              </a:rPr>
              <a:t>Connectedness</a:t>
            </a:r>
            <a:endParaRPr lang="en-US" sz="2200" dirty="0" smtClean="0">
              <a:latin typeface="Calibri" pitchFamily="34" charset="0"/>
            </a:endParaRPr>
          </a:p>
          <a:p>
            <a:pPr algn="ctr"/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capture logical, non-hierarchical relationships </a:t>
            </a:r>
            <a:r>
              <a:rPr lang="en-US" b="1" i="1" dirty="0" smtClean="0">
                <a:solidFill>
                  <a:srgbClr val="000000"/>
                </a:solidFill>
                <a:latin typeface="Calibri" pitchFamily="34" charset="0"/>
              </a:rPr>
              <a:t>across</a:t>
            </a:r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 the model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479540" y="2916464"/>
            <a:ext cx="254635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60325" algn="ctr"/>
            <a:r>
              <a:rPr lang="en-US" sz="2200" b="1" u="sng" dirty="0" smtClean="0">
                <a:solidFill>
                  <a:srgbClr val="18496B"/>
                </a:solidFill>
                <a:latin typeface="Calibri" pitchFamily="34" charset="0"/>
              </a:rPr>
              <a:t>Expressivity</a:t>
            </a:r>
            <a:endParaRPr lang="en-US" sz="2200" dirty="0" smtClean="0">
              <a:solidFill>
                <a:srgbClr val="18496B"/>
              </a:solidFill>
              <a:latin typeface="Calibri" pitchFamily="34" charset="0"/>
            </a:endParaRPr>
          </a:p>
          <a:p>
            <a:pPr indent="60325" algn="ctr"/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formal languages amenable to computational reasoning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324600" y="4312829"/>
            <a:ext cx="2895600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60325" algn="ctr"/>
            <a:r>
              <a:rPr lang="en-US" sz="2200" b="1" u="sng" dirty="0" smtClean="0">
                <a:solidFill>
                  <a:srgbClr val="18496B"/>
                </a:solidFill>
                <a:latin typeface="Calibri" pitchFamily="34" charset="0"/>
              </a:rPr>
              <a:t>Abstraction</a:t>
            </a:r>
            <a:endParaRPr lang="en-US" sz="2200" dirty="0" smtClean="0">
              <a:solidFill>
                <a:srgbClr val="18496B"/>
              </a:solidFill>
              <a:latin typeface="Calibri" pitchFamily="34" charset="0"/>
            </a:endParaRPr>
          </a:p>
          <a:p>
            <a:pPr indent="60325" algn="ctr"/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not tied to a particular implementation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09600" y="2133601"/>
            <a:ext cx="1666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2"/>
                </a:solidFill>
              </a:rPr>
              <a:t>‘controlled vocabulary’</a:t>
            </a:r>
          </a:p>
          <a:p>
            <a:pPr algn="ctr"/>
            <a:r>
              <a:rPr lang="en-US" sz="1600" dirty="0" smtClean="0">
                <a:solidFill>
                  <a:schemeClr val="accent2"/>
                </a:solidFill>
              </a:rPr>
              <a:t>types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571999" y="4419601"/>
            <a:ext cx="166651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C3300"/>
                </a:solidFill>
              </a:rPr>
              <a:t>formats, </a:t>
            </a:r>
          </a:p>
          <a:p>
            <a:pPr algn="ctr"/>
            <a:r>
              <a:rPr lang="en-US" sz="1600" dirty="0" smtClean="0">
                <a:solidFill>
                  <a:srgbClr val="CC3300"/>
                </a:solidFill>
              </a:rPr>
              <a:t>languages</a:t>
            </a:r>
            <a:endParaRPr lang="en-US" sz="1600" dirty="0">
              <a:solidFill>
                <a:srgbClr val="CC33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819399" y="5562600"/>
            <a:ext cx="139506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Time/Money</a:t>
            </a:r>
            <a:endParaRPr lang="en-US" sz="1600" b="1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762000" y="1905000"/>
            <a:ext cx="0" cy="3581400"/>
          </a:xfrm>
          <a:prstGeom prst="straightConnector1">
            <a:avLst/>
          </a:prstGeom>
          <a:ln w="5715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43857" y="5468257"/>
            <a:ext cx="5199743" cy="18143"/>
          </a:xfrm>
          <a:prstGeom prst="straightConnector1">
            <a:avLst/>
          </a:prstGeom>
          <a:ln w="5715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ight Arrow 11"/>
          <p:cNvSpPr/>
          <p:nvPr/>
        </p:nvSpPr>
        <p:spPr>
          <a:xfrm rot="19720138">
            <a:off x="502013" y="3465270"/>
            <a:ext cx="5739548" cy="609600"/>
          </a:xfrm>
          <a:prstGeom prst="rightArrow">
            <a:avLst>
              <a:gd name="adj1" fmla="val 50000"/>
              <a:gd name="adj2" fmla="val 186399"/>
            </a:avLst>
          </a:prstGeom>
          <a:gradFill flip="none" rotWithShape="1">
            <a:gsLst>
              <a:gs pos="0">
                <a:schemeClr val="accent1">
                  <a:lumMod val="90000"/>
                  <a:lumOff val="10000"/>
                </a:schemeClr>
              </a:gs>
              <a:gs pos="100000">
                <a:srgbClr val="FFFFFF"/>
              </a:gs>
            </a:gsLst>
            <a:lin ang="10800000" scaled="0"/>
            <a:tileRect/>
          </a:gradFill>
          <a:ln>
            <a:solidFill>
              <a:schemeClr val="tx2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62000" y="4267200"/>
            <a:ext cx="1102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  <a:latin typeface="Avenir Black"/>
                <a:cs typeface="Avenir Black"/>
              </a:rPr>
              <a:t>Glossaries</a:t>
            </a:r>
            <a:endParaRPr lang="en-US" sz="1400" b="1" dirty="0">
              <a:solidFill>
                <a:schemeClr val="tx2">
                  <a:lumMod val="50000"/>
                </a:schemeClr>
              </a:solidFill>
              <a:latin typeface="Avenir Black"/>
              <a:cs typeface="Avenir Black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95400" y="3886200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  <a:latin typeface="Avenir Black"/>
                <a:cs typeface="Avenir Black"/>
              </a:rPr>
              <a:t>Thesaurus</a:t>
            </a:r>
            <a:endParaRPr lang="en-US" sz="1400" b="1" dirty="0">
              <a:solidFill>
                <a:schemeClr val="tx2">
                  <a:lumMod val="50000"/>
                </a:schemeClr>
              </a:solidFill>
              <a:latin typeface="Avenir Black"/>
              <a:cs typeface="Avenir Black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371600" y="3276600"/>
            <a:ext cx="2210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  <a:latin typeface="Avenir Black"/>
                <a:cs typeface="Avenir Black"/>
              </a:rPr>
              <a:t>Controlled vocabularies</a:t>
            </a:r>
            <a:endParaRPr lang="en-US" sz="1400" b="1" dirty="0">
              <a:solidFill>
                <a:schemeClr val="tx2">
                  <a:lumMod val="50000"/>
                </a:schemeClr>
              </a:solidFill>
              <a:latin typeface="Avenir Black"/>
              <a:cs typeface="Avenir Black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676400" y="2971800"/>
            <a:ext cx="2223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  <a:latin typeface="Avenir Black"/>
                <a:cs typeface="Avenir Black"/>
              </a:rPr>
              <a:t>Enterprise Data Models</a:t>
            </a:r>
            <a:endParaRPr lang="en-US" sz="1400" b="1" dirty="0">
              <a:solidFill>
                <a:schemeClr val="tx2">
                  <a:lumMod val="50000"/>
                </a:schemeClr>
              </a:solidFill>
              <a:latin typeface="Avenir Black"/>
              <a:cs typeface="Avenir Black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298036" y="2362200"/>
            <a:ext cx="1197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  <a:latin typeface="Avenir Black"/>
                <a:cs typeface="Avenir Black"/>
              </a:rPr>
              <a:t>Taxonomies</a:t>
            </a:r>
            <a:endParaRPr lang="en-US" sz="1400" b="1" dirty="0">
              <a:solidFill>
                <a:schemeClr val="tx2">
                  <a:lumMod val="50000"/>
                </a:schemeClr>
              </a:solidFill>
              <a:latin typeface="Avenir Black"/>
              <a:cs typeface="Avenir Black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572000" y="1905000"/>
            <a:ext cx="1146468" cy="381000"/>
            <a:chOff x="4572000" y="1792514"/>
            <a:chExt cx="1146468" cy="381000"/>
          </a:xfrm>
        </p:grpSpPr>
        <p:sp>
          <p:nvSpPr>
            <p:cNvPr id="17" name="Oval 16"/>
            <p:cNvSpPr/>
            <p:nvPr/>
          </p:nvSpPr>
          <p:spPr>
            <a:xfrm>
              <a:off x="4572000" y="1792514"/>
              <a:ext cx="1143000" cy="381000"/>
            </a:xfrm>
            <a:prstGeom prst="ellipse">
              <a:avLst/>
            </a:prstGeom>
            <a:solidFill>
              <a:srgbClr val="F7FFA7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572000" y="1828800"/>
              <a:ext cx="11464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tx2">
                      <a:lumMod val="50000"/>
                    </a:schemeClr>
                  </a:solidFill>
                  <a:latin typeface="Avenir Black"/>
                  <a:cs typeface="Avenir Black"/>
                </a:rPr>
                <a:t>Ontologies</a:t>
              </a:r>
              <a:endParaRPr lang="en-US" sz="1400" b="1" dirty="0">
                <a:solidFill>
                  <a:schemeClr val="tx2">
                    <a:lumMod val="50000"/>
                  </a:schemeClr>
                </a:solidFill>
                <a:latin typeface="Avenir Black"/>
                <a:cs typeface="Avenir Black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524000" y="5105400"/>
            <a:ext cx="1236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  <a:latin typeface="Avenir Black"/>
                <a:cs typeface="Avenir Black"/>
              </a:rPr>
              <a:t>Word/HTML</a:t>
            </a:r>
            <a:endParaRPr lang="en-US" sz="1400" b="1" dirty="0">
              <a:solidFill>
                <a:schemeClr val="tx2">
                  <a:lumMod val="50000"/>
                </a:schemeClr>
              </a:solidFill>
              <a:latin typeface="Avenir Black"/>
              <a:cs typeface="Avenir Black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514600" y="4572000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  <a:latin typeface="Avenir Black"/>
                <a:cs typeface="Avenir Black"/>
              </a:rPr>
              <a:t>XML, XSLT</a:t>
            </a:r>
            <a:endParaRPr lang="en-US" sz="1400" b="1" dirty="0">
              <a:solidFill>
                <a:schemeClr val="tx2">
                  <a:lumMod val="50000"/>
                </a:schemeClr>
              </a:solidFill>
              <a:latin typeface="Avenir Black"/>
              <a:cs typeface="Avenir Black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581400" y="3886200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  <a:latin typeface="Avenir Black"/>
                <a:cs typeface="Avenir Black"/>
              </a:rPr>
              <a:t>UML, XMI</a:t>
            </a:r>
            <a:endParaRPr lang="en-US" sz="1400" b="1" dirty="0">
              <a:solidFill>
                <a:schemeClr val="tx2">
                  <a:lumMod val="50000"/>
                </a:schemeClr>
              </a:solidFill>
              <a:latin typeface="Avenir Black"/>
              <a:cs typeface="Avenir Black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853637" y="3276600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  <a:latin typeface="Avenir Black"/>
                <a:cs typeface="Avenir Black"/>
              </a:rPr>
              <a:t>RDF</a:t>
            </a:r>
            <a:endParaRPr lang="en-US" sz="1400" b="1" dirty="0">
              <a:solidFill>
                <a:schemeClr val="tx2">
                  <a:lumMod val="50000"/>
                </a:schemeClr>
              </a:solidFill>
              <a:latin typeface="Avenir Black"/>
              <a:cs typeface="Avenir Black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257800" y="2895600"/>
            <a:ext cx="1428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  <a:latin typeface="Avenir Black"/>
                <a:cs typeface="Avenir Black"/>
              </a:rPr>
              <a:t>Concept Maps</a:t>
            </a:r>
            <a:endParaRPr lang="en-US" sz="1400" b="1" dirty="0">
              <a:solidFill>
                <a:schemeClr val="tx2">
                  <a:lumMod val="50000"/>
                </a:schemeClr>
              </a:solidFill>
              <a:latin typeface="Avenir Black"/>
              <a:cs typeface="Avenir Black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867400" y="2286000"/>
            <a:ext cx="564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  <a:latin typeface="Avenir Black"/>
                <a:cs typeface="Avenir Black"/>
              </a:rPr>
              <a:t>OWL</a:t>
            </a:r>
            <a:endParaRPr lang="en-US" sz="1400" b="1" dirty="0">
              <a:solidFill>
                <a:schemeClr val="tx2">
                  <a:lumMod val="50000"/>
                </a:schemeClr>
              </a:solidFill>
              <a:latin typeface="Avenir Black"/>
              <a:cs typeface="Avenir Black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00533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446780" y="1219200"/>
            <a:ext cx="5544820" cy="5467571"/>
            <a:chOff x="3505200" y="1273340"/>
            <a:chExt cx="5544820" cy="5467571"/>
          </a:xfrm>
        </p:grpSpPr>
        <p:pic>
          <p:nvPicPr>
            <p:cNvPr id="12" name="Picture 4" descr="C:\Users\brushm\AppData\Roaming\PixelMetrics\CaptureWiz\Temp\14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200" y="1273340"/>
              <a:ext cx="5544820" cy="546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7162800" y="3657600"/>
              <a:ext cx="187198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52400" y="231757"/>
            <a:ext cx="8770258" cy="911243"/>
          </a:xfrm>
        </p:spPr>
        <p:txBody>
          <a:bodyPr>
            <a:normAutofit/>
          </a:bodyPr>
          <a:lstStyle/>
          <a:p>
            <a:r>
              <a:rPr lang="en-US" sz="4800" dirty="0" smtClean="0"/>
              <a:t>Example taxonomy</a:t>
            </a:r>
            <a:endParaRPr lang="en-US" sz="4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209800"/>
            <a:ext cx="2699657" cy="21207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819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3810000" y="2209800"/>
            <a:ext cx="5257800" cy="4154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0" fontAlgn="ctr">
              <a:spcBef>
                <a:spcPts val="1200"/>
              </a:spcBef>
            </a:pPr>
            <a:r>
              <a:rPr lang="en-US" sz="2400" b="1" dirty="0" smtClean="0"/>
              <a:t>Glial </a:t>
            </a:r>
            <a:r>
              <a:rPr lang="en-US" sz="2400" b="1" dirty="0"/>
              <a:t>cell             20</a:t>
            </a:r>
          </a:p>
          <a:p>
            <a:pPr marL="635000" lvl="2"/>
            <a:r>
              <a:rPr lang="en-US" sz="2400" b="1" dirty="0" err="1"/>
              <a:t>Macroglial</a:t>
            </a:r>
            <a:r>
              <a:rPr lang="en-US" sz="2400" b="1" dirty="0"/>
              <a:t> cell   15</a:t>
            </a:r>
          </a:p>
          <a:p>
            <a:pPr marL="635000" lvl="2"/>
            <a:r>
              <a:rPr lang="en-US" sz="2400" b="1" dirty="0"/>
              <a:t>Microglial cell    10</a:t>
            </a:r>
          </a:p>
          <a:p>
            <a:pPr marL="4763" lvl="2"/>
            <a:r>
              <a:rPr lang="en-US" sz="2400" b="1" dirty="0"/>
              <a:t>Query </a:t>
            </a:r>
            <a:r>
              <a:rPr lang="en-US" sz="2400" b="1" dirty="0" smtClean="0"/>
              <a:t>‘glial cell’ </a:t>
            </a:r>
            <a:r>
              <a:rPr lang="en-US" sz="2400" b="1" dirty="0"/>
              <a:t>without </a:t>
            </a:r>
            <a:r>
              <a:rPr lang="en-US" sz="2400" b="1" dirty="0" smtClean="0"/>
              <a:t>hierarchy   Results = 20</a:t>
            </a:r>
            <a:endParaRPr lang="en-US" sz="2400" b="1" dirty="0"/>
          </a:p>
          <a:p>
            <a:pPr marL="4763" lvl="2"/>
            <a:endParaRPr lang="en-US" sz="2400" b="1" dirty="0" smtClean="0">
              <a:solidFill>
                <a:srgbClr val="4BACC6">
                  <a:lumMod val="75000"/>
                </a:srgbClr>
              </a:solidFill>
            </a:endParaRPr>
          </a:p>
          <a:p>
            <a:pPr marL="635000" fontAlgn="ctr"/>
            <a:r>
              <a:rPr lang="en-US" sz="2400" b="1" dirty="0" smtClean="0">
                <a:solidFill>
                  <a:schemeClr val="accent2"/>
                </a:solidFill>
              </a:rPr>
              <a:t>Glial </a:t>
            </a:r>
            <a:r>
              <a:rPr lang="en-US" sz="2400" b="1" dirty="0">
                <a:solidFill>
                  <a:schemeClr val="accent2"/>
                </a:solidFill>
              </a:rPr>
              <a:t>cell             20</a:t>
            </a:r>
          </a:p>
          <a:p>
            <a:pPr marL="635000" lvl="2"/>
            <a:r>
              <a:rPr lang="en-US" sz="2400" b="1" dirty="0">
                <a:solidFill>
                  <a:schemeClr val="accent2"/>
                </a:solidFill>
              </a:rPr>
              <a:t>       </a:t>
            </a:r>
            <a:r>
              <a:rPr lang="en-US" sz="2400" b="1" dirty="0" err="1">
                <a:solidFill>
                  <a:schemeClr val="accent2"/>
                </a:solidFill>
              </a:rPr>
              <a:t>Macroglial</a:t>
            </a:r>
            <a:r>
              <a:rPr lang="en-US" sz="2400" b="1" dirty="0">
                <a:solidFill>
                  <a:schemeClr val="accent2"/>
                </a:solidFill>
              </a:rPr>
              <a:t> cell   15</a:t>
            </a:r>
          </a:p>
          <a:p>
            <a:pPr marL="635000" lvl="2"/>
            <a:r>
              <a:rPr lang="en-US" sz="2400" b="1" dirty="0">
                <a:solidFill>
                  <a:schemeClr val="accent2"/>
                </a:solidFill>
              </a:rPr>
              <a:t>       Microglial cell    </a:t>
            </a:r>
            <a:r>
              <a:rPr lang="en-US" sz="2400" b="1" dirty="0" smtClean="0">
                <a:solidFill>
                  <a:schemeClr val="accent2"/>
                </a:solidFill>
              </a:rPr>
              <a:t>10</a:t>
            </a:r>
            <a:endParaRPr lang="en-US" sz="2400" b="1" dirty="0">
              <a:solidFill>
                <a:schemeClr val="accent2"/>
              </a:solidFill>
            </a:endParaRPr>
          </a:p>
          <a:p>
            <a:pPr marL="4763" lvl="2"/>
            <a:r>
              <a:rPr lang="en-US" sz="2400" b="1" dirty="0">
                <a:solidFill>
                  <a:schemeClr val="accent2"/>
                </a:solidFill>
              </a:rPr>
              <a:t>Query </a:t>
            </a:r>
            <a:r>
              <a:rPr lang="en-US" sz="2400" b="1" dirty="0" smtClean="0">
                <a:solidFill>
                  <a:schemeClr val="accent2"/>
                </a:solidFill>
              </a:rPr>
              <a:t>‘glial cell’ </a:t>
            </a:r>
            <a:r>
              <a:rPr lang="en-US" sz="2400" b="1" dirty="0">
                <a:solidFill>
                  <a:schemeClr val="accent2"/>
                </a:solidFill>
              </a:rPr>
              <a:t>with </a:t>
            </a:r>
            <a:r>
              <a:rPr lang="en-US" sz="2400" b="1" dirty="0" smtClean="0">
                <a:solidFill>
                  <a:schemeClr val="accent2"/>
                </a:solidFill>
              </a:rPr>
              <a:t>hierarchy         Results = 45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4648200" y="4800600"/>
            <a:ext cx="381000" cy="551180"/>
            <a:chOff x="4800600" y="4876800"/>
            <a:chExt cx="381000" cy="551180"/>
          </a:xfrm>
        </p:grpSpPr>
        <p:cxnSp>
          <p:nvCxnSpPr>
            <p:cNvPr id="23" name="Straight Connector 22"/>
            <p:cNvCxnSpPr/>
            <p:nvPr/>
          </p:nvCxnSpPr>
          <p:spPr>
            <a:xfrm flipH="1">
              <a:off x="4800600" y="5029200"/>
              <a:ext cx="381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800600" y="4876800"/>
              <a:ext cx="0" cy="5511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4800600" y="5410200"/>
              <a:ext cx="381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Hierarchical Query Expansion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304800" y="1219200"/>
            <a:ext cx="87992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fontAlgn="ctr"/>
            <a:r>
              <a:rPr lang="en-US" sz="2400" dirty="0">
                <a:solidFill>
                  <a:prstClr val="black"/>
                </a:solidFill>
              </a:rPr>
              <a:t>Genes annotated as being </a:t>
            </a:r>
            <a:r>
              <a:rPr lang="en-US" sz="2400" dirty="0" smtClean="0">
                <a:solidFill>
                  <a:prstClr val="black"/>
                </a:solidFill>
              </a:rPr>
              <a:t>expressed </a:t>
            </a:r>
            <a:r>
              <a:rPr lang="en-US" sz="2400" dirty="0">
                <a:solidFill>
                  <a:prstClr val="black"/>
                </a:solidFill>
              </a:rPr>
              <a:t>in </a:t>
            </a:r>
            <a:r>
              <a:rPr lang="en-US" sz="2400" dirty="0" smtClean="0">
                <a:solidFill>
                  <a:prstClr val="black"/>
                </a:solidFill>
              </a:rPr>
              <a:t>different types of glial </a:t>
            </a:r>
            <a:r>
              <a:rPr lang="en-US" sz="2400" dirty="0">
                <a:solidFill>
                  <a:prstClr val="black"/>
                </a:solidFill>
              </a:rPr>
              <a:t>cells</a:t>
            </a:r>
            <a:endParaRPr lang="en-US" sz="2400" dirty="0">
              <a:solidFill>
                <a:srgbClr val="00206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28600" y="2438400"/>
            <a:ext cx="3558131" cy="3089328"/>
            <a:chOff x="381000" y="2438400"/>
            <a:chExt cx="3558131" cy="3089328"/>
          </a:xfrm>
        </p:grpSpPr>
        <p:grpSp>
          <p:nvGrpSpPr>
            <p:cNvPr id="15" name="Group 14"/>
            <p:cNvGrpSpPr/>
            <p:nvPr/>
          </p:nvGrpSpPr>
          <p:grpSpPr>
            <a:xfrm>
              <a:off x="381000" y="2438400"/>
              <a:ext cx="3558131" cy="3089328"/>
              <a:chOff x="5491888" y="3651583"/>
              <a:chExt cx="3558131" cy="3089328"/>
            </a:xfrm>
          </p:grpSpPr>
          <p:pic>
            <p:nvPicPr>
              <p:cNvPr id="16" name="Picture 4" descr="C:\Users\brushm\AppData\Roaming\PixelMetrics\CaptureWiz\Temp\14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830" t="43497"/>
              <a:stretch/>
            </p:blipFill>
            <p:spPr bwMode="auto">
              <a:xfrm>
                <a:off x="5491888" y="3651583"/>
                <a:ext cx="3558131" cy="30893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7162800" y="3657600"/>
                <a:ext cx="1871980" cy="609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381000" y="2438400"/>
              <a:ext cx="6858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9765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 descr="C:\Users\brushm\AppData\Roaming\PixelMetrics\CaptureWiz\Temp\4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295400"/>
            <a:ext cx="6089784" cy="480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Ontologies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1295400"/>
            <a:ext cx="25908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3513" lvl="1" fontAlgn="ctr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Ontologies support automated </a:t>
            </a:r>
            <a:r>
              <a:rPr lang="en-US" sz="2000" b="1" i="1" dirty="0">
                <a:solidFill>
                  <a:schemeClr val="tx1">
                    <a:lumMod val="50000"/>
                  </a:schemeClr>
                </a:solidFill>
              </a:rPr>
              <a:t>consistency checking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n-US" sz="2000" b="1" i="1" dirty="0">
                <a:solidFill>
                  <a:schemeClr val="tx1">
                    <a:lumMod val="50000"/>
                  </a:schemeClr>
                </a:solidFill>
              </a:rPr>
              <a:t>inferred classification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along 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different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axes, and powerful</a:t>
            </a:r>
          </a:p>
          <a:p>
            <a:pPr marL="163513" lvl="1" fontAlgn="ctr"/>
            <a:r>
              <a:rPr lang="en-US" sz="2000" b="1" i="1" dirty="0">
                <a:solidFill>
                  <a:schemeClr val="tx1">
                    <a:lumMod val="50000"/>
                  </a:schemeClr>
                </a:solidFill>
              </a:rPr>
              <a:t>graph-based applications</a:t>
            </a:r>
          </a:p>
          <a:p>
            <a:endParaRPr lang="en-US" sz="14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3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Ontologies are formal classifications</a:t>
            </a:r>
            <a:endParaRPr lang="en-US" sz="4000" dirty="0"/>
          </a:p>
        </p:txBody>
      </p:sp>
      <p:sp>
        <p:nvSpPr>
          <p:cNvPr id="5" name="Oval 4"/>
          <p:cNvSpPr/>
          <p:nvPr/>
        </p:nvSpPr>
        <p:spPr>
          <a:xfrm>
            <a:off x="6613833" y="2689870"/>
            <a:ext cx="2086355" cy="222376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032870" y="1713022"/>
            <a:ext cx="3745070" cy="3654143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78719" y="1951109"/>
            <a:ext cx="3289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appendage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5059317" y="2749659"/>
            <a:ext cx="1463806" cy="1386502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antenna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640141" y="3101428"/>
            <a:ext cx="1079493" cy="10596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  <a:r>
              <a:rPr lang="en-US" dirty="0" smtClean="0">
                <a:solidFill>
                  <a:schemeClr val="tx1"/>
                </a:solidFill>
              </a:rPr>
              <a:t>ore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wing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06069" y="2801490"/>
            <a:ext cx="869104" cy="38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wing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7624954" y="3577778"/>
            <a:ext cx="1023399" cy="908247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</a:rPr>
              <a:t>hindwing</a:t>
            </a:r>
            <a:endParaRPr lang="en-US" dirty="0" smtClean="0">
              <a:solidFill>
                <a:srgbClr val="00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122" y="1219200"/>
            <a:ext cx="2293204" cy="21110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657600"/>
            <a:ext cx="4114800" cy="27292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240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1467" y="1524000"/>
            <a:ext cx="770466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Compare an ontology to other types of controlled vocabularies</a:t>
            </a: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Describe the key features of an ontology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Identify uses cases for ontologies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7" name="Oval 6"/>
          <p:cNvSpPr/>
          <p:nvPr/>
        </p:nvSpPr>
        <p:spPr>
          <a:xfrm>
            <a:off x="457200" y="1532465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tx1"/>
              </a:solidFill>
              <a:latin typeface="Cambria"/>
              <a:cs typeface="Cambria"/>
            </a:endParaRPr>
          </a:p>
        </p:txBody>
      </p:sp>
      <p:sp>
        <p:nvSpPr>
          <p:cNvPr id="8" name="Oval 7"/>
          <p:cNvSpPr/>
          <p:nvPr/>
        </p:nvSpPr>
        <p:spPr>
          <a:xfrm>
            <a:off x="457200" y="3124200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tx1"/>
              </a:solidFill>
              <a:latin typeface="Cambria"/>
              <a:cs typeface="Cambria"/>
            </a:endParaRPr>
          </a:p>
        </p:txBody>
      </p:sp>
      <p:sp>
        <p:nvSpPr>
          <p:cNvPr id="9" name="Oval 8"/>
          <p:cNvSpPr/>
          <p:nvPr/>
        </p:nvSpPr>
        <p:spPr>
          <a:xfrm>
            <a:off x="457200" y="4343400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800" y="228600"/>
            <a:ext cx="374743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 smtClean="0">
                <a:latin typeface="+mj-lt"/>
              </a:rPr>
              <a:t>Learning Objectives</a:t>
            </a:r>
            <a:endParaRPr lang="en-US" sz="33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627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Relationships also support classification</a:t>
            </a:r>
            <a:endParaRPr lang="en-US" sz="3600" dirty="0"/>
          </a:p>
        </p:txBody>
      </p:sp>
      <p:sp>
        <p:nvSpPr>
          <p:cNvPr id="16" name="Oval 15"/>
          <p:cNvSpPr/>
          <p:nvPr/>
        </p:nvSpPr>
        <p:spPr>
          <a:xfrm>
            <a:off x="2608795" y="3964703"/>
            <a:ext cx="1279280" cy="1282695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leg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180225" y="3088849"/>
            <a:ext cx="2850392" cy="249545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81423" y="3290745"/>
            <a:ext cx="2436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part_of</a:t>
            </a:r>
            <a:r>
              <a:rPr lang="en-US" b="1" dirty="0" smtClean="0"/>
              <a:t> </a:t>
            </a:r>
            <a:r>
              <a:rPr lang="en-US" i="1" dirty="0" smtClean="0">
                <a:solidFill>
                  <a:srgbClr val="75367A"/>
                </a:solidFill>
              </a:rPr>
              <a:t>some </a:t>
            </a:r>
            <a:r>
              <a:rPr lang="en-US" i="1" dirty="0" smtClean="0"/>
              <a:t>‘</a:t>
            </a:r>
            <a:r>
              <a:rPr lang="en-US" dirty="0" smtClean="0"/>
              <a:t>thoracic segment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1400526" y="4091187"/>
            <a:ext cx="1191673" cy="1282695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3400" y="1524000"/>
            <a:ext cx="80615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‘leg’ </a:t>
            </a:r>
            <a:r>
              <a:rPr lang="en-US" sz="2800" i="1" dirty="0" err="1" smtClean="0">
                <a:solidFill>
                  <a:schemeClr val="accent1">
                    <a:lumMod val="90000"/>
                    <a:lumOff val="10000"/>
                  </a:schemeClr>
                </a:solidFill>
              </a:rPr>
              <a:t>SubClassOf</a:t>
            </a:r>
            <a:r>
              <a:rPr lang="en-US" sz="2800" i="1" dirty="0" smtClean="0">
                <a:solidFill>
                  <a:srgbClr val="3366FF"/>
                </a:solidFill>
              </a:rPr>
              <a:t> </a:t>
            </a:r>
            <a:r>
              <a:rPr lang="en-US" sz="2800" b="1" dirty="0" err="1" smtClean="0"/>
              <a:t>part_of</a:t>
            </a:r>
            <a:r>
              <a:rPr lang="en-US" sz="2800" dirty="0" smtClean="0"/>
              <a:t> </a:t>
            </a:r>
            <a:r>
              <a:rPr lang="en-US" sz="2800" i="1" dirty="0" smtClean="0">
                <a:solidFill>
                  <a:schemeClr val="accent2"/>
                </a:solidFill>
              </a:rPr>
              <a:t>some</a:t>
            </a:r>
            <a:r>
              <a:rPr lang="en-US" sz="2800" i="1" dirty="0" smtClean="0">
                <a:solidFill>
                  <a:schemeClr val="accent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800" dirty="0" smtClean="0"/>
              <a:t>thoracic segment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2971800"/>
            <a:ext cx="4114800" cy="27292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533660" cy="1054394"/>
          </a:xfrm>
        </p:spPr>
        <p:txBody>
          <a:bodyPr anchor="ctr">
            <a:noAutofit/>
          </a:bodyPr>
          <a:lstStyle/>
          <a:p>
            <a:r>
              <a:rPr lang="en-US" sz="4000" dirty="0" smtClean="0"/>
              <a:t>Necessary and sufficient conditions</a:t>
            </a:r>
            <a:endParaRPr lang="en-US" sz="4000" dirty="0"/>
          </a:p>
        </p:txBody>
      </p:sp>
      <p:sp>
        <p:nvSpPr>
          <p:cNvPr id="9" name="Oval 8"/>
          <p:cNvSpPr/>
          <p:nvPr/>
        </p:nvSpPr>
        <p:spPr>
          <a:xfrm>
            <a:off x="1455878" y="2706109"/>
            <a:ext cx="4187630" cy="2789977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132838" y="2733293"/>
            <a:ext cx="4375786" cy="2762793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533631" y="3865103"/>
            <a:ext cx="1838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sense organ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5793542" y="3589894"/>
            <a:ext cx="16829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capable_of</a:t>
            </a:r>
            <a:r>
              <a:rPr lang="en-US" sz="2000" b="1" dirty="0" smtClean="0"/>
              <a:t> </a:t>
            </a:r>
            <a:r>
              <a:rPr lang="en-US" sz="2000" i="1" dirty="0" smtClean="0">
                <a:solidFill>
                  <a:srgbClr val="75367A"/>
                </a:solidFill>
              </a:rPr>
              <a:t>some</a:t>
            </a:r>
            <a:r>
              <a:rPr lang="en-US" sz="2000" dirty="0" smtClean="0"/>
              <a:t> detection of smell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3756755" y="3649164"/>
            <a:ext cx="14178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olfactory</a:t>
            </a:r>
          </a:p>
          <a:p>
            <a:r>
              <a:rPr lang="en-US" sz="2000" dirty="0" smtClean="0"/>
              <a:t> sense</a:t>
            </a:r>
          </a:p>
          <a:p>
            <a:r>
              <a:rPr lang="en-US" sz="2000" dirty="0" smtClean="0"/>
              <a:t> organ</a:t>
            </a:r>
            <a:endParaRPr lang="en-US" sz="2000" dirty="0"/>
          </a:p>
        </p:txBody>
      </p:sp>
      <p:sp>
        <p:nvSpPr>
          <p:cNvPr id="3" name="Rectangle 2"/>
          <p:cNvSpPr/>
          <p:nvPr/>
        </p:nvSpPr>
        <p:spPr>
          <a:xfrm>
            <a:off x="32657" y="1143000"/>
            <a:ext cx="91113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3513" lvl="2"/>
            <a:r>
              <a:rPr lang="en-US" sz="2800" dirty="0">
                <a:solidFill>
                  <a:schemeClr val="tx2"/>
                </a:solidFill>
              </a:rPr>
              <a:t>Any sense organ that functions in the detection of smell is an olfactory sense organ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598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/>
        </p:nvSpPr>
        <p:spPr>
          <a:xfrm>
            <a:off x="1180831" y="1591574"/>
            <a:ext cx="1172498" cy="1196993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nose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061089" y="998606"/>
            <a:ext cx="1888339" cy="1958414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345337" y="1184702"/>
            <a:ext cx="146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sense organ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4487821" y="1743988"/>
            <a:ext cx="1172498" cy="1196993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nose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3861565" y="606118"/>
            <a:ext cx="2461628" cy="2324335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106936" y="1012498"/>
            <a:ext cx="1956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capable_of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75367A"/>
                </a:solidFill>
              </a:rPr>
              <a:t>some</a:t>
            </a:r>
            <a:r>
              <a:rPr lang="en-US" dirty="0" smtClean="0"/>
              <a:t> </a:t>
            </a:r>
          </a:p>
          <a:p>
            <a:r>
              <a:rPr lang="en-US" dirty="0" smtClean="0"/>
              <a:t>detection of smell</a:t>
            </a:r>
            <a:endParaRPr lang="en-US" dirty="0"/>
          </a:p>
        </p:txBody>
      </p:sp>
      <p:sp>
        <p:nvSpPr>
          <p:cNvPr id="29" name="Down Arrow 28"/>
          <p:cNvSpPr/>
          <p:nvPr/>
        </p:nvSpPr>
        <p:spPr>
          <a:xfrm rot="16200000">
            <a:off x="7308778" y="1162002"/>
            <a:ext cx="484632" cy="978408"/>
          </a:xfrm>
          <a:prstGeom prst="downArrow">
            <a:avLst/>
          </a:prstGeom>
          <a:solidFill>
            <a:schemeClr val="accent1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lus 29"/>
          <p:cNvSpPr/>
          <p:nvPr/>
        </p:nvSpPr>
        <p:spPr>
          <a:xfrm>
            <a:off x="3075903" y="1684044"/>
            <a:ext cx="612175" cy="586207"/>
          </a:xfrm>
          <a:prstGeom prst="mathPlus">
            <a:avLst/>
          </a:prstGeom>
          <a:solidFill>
            <a:schemeClr val="accent1">
              <a:lumMod val="75000"/>
            </a:schemeClr>
          </a:solidFill>
          <a:effectLst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710714" y="11611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1346207" y="3072089"/>
            <a:ext cx="4187630" cy="2789977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23167" y="3099273"/>
            <a:ext cx="4375786" cy="2762793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423960" y="4231083"/>
            <a:ext cx="1838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sense organ</a:t>
            </a:r>
            <a:endParaRPr lang="en-US" sz="2000" dirty="0"/>
          </a:p>
        </p:txBody>
      </p:sp>
      <p:sp>
        <p:nvSpPr>
          <p:cNvPr id="34" name="TextBox 33"/>
          <p:cNvSpPr txBox="1"/>
          <p:nvPr/>
        </p:nvSpPr>
        <p:spPr>
          <a:xfrm>
            <a:off x="5683871" y="3955874"/>
            <a:ext cx="16829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capable_of</a:t>
            </a:r>
            <a:r>
              <a:rPr lang="en-US" sz="2000" b="1" dirty="0" smtClean="0"/>
              <a:t> </a:t>
            </a:r>
            <a:r>
              <a:rPr lang="en-US" sz="2000" i="1" dirty="0" smtClean="0">
                <a:solidFill>
                  <a:srgbClr val="75367A"/>
                </a:solidFill>
              </a:rPr>
              <a:t>some</a:t>
            </a:r>
            <a:r>
              <a:rPr lang="en-US" sz="2000" dirty="0" smtClean="0"/>
              <a:t> detection of smell</a:t>
            </a:r>
            <a:endParaRPr lang="en-US" sz="2000" dirty="0"/>
          </a:p>
        </p:txBody>
      </p:sp>
      <p:sp>
        <p:nvSpPr>
          <p:cNvPr id="35" name="TextBox 34"/>
          <p:cNvSpPr txBox="1"/>
          <p:nvPr/>
        </p:nvSpPr>
        <p:spPr>
          <a:xfrm>
            <a:off x="3846657" y="3361996"/>
            <a:ext cx="14178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olfactory</a:t>
            </a:r>
          </a:p>
          <a:p>
            <a:r>
              <a:rPr lang="en-US" sz="2000" dirty="0" smtClean="0"/>
              <a:t> sense</a:t>
            </a:r>
          </a:p>
          <a:p>
            <a:r>
              <a:rPr lang="en-US" sz="2000" dirty="0" smtClean="0"/>
              <a:t> organ</a:t>
            </a:r>
            <a:endParaRPr lang="en-US" sz="2000" dirty="0"/>
          </a:p>
        </p:txBody>
      </p:sp>
      <p:sp>
        <p:nvSpPr>
          <p:cNvPr id="36" name="Oval 35"/>
          <p:cNvSpPr/>
          <p:nvPr/>
        </p:nvSpPr>
        <p:spPr>
          <a:xfrm>
            <a:off x="3656319" y="4432310"/>
            <a:ext cx="1172498" cy="1196993"/>
          </a:xfrm>
          <a:prstGeom prst="ellipse">
            <a:avLst/>
          </a:prstGeom>
          <a:solidFill>
            <a:schemeClr val="bg1"/>
          </a:solidFill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nose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1000" y="5903893"/>
            <a:ext cx="87629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0513" lvl="2"/>
            <a:r>
              <a:rPr lang="en-US" sz="2800" dirty="0" smtClean="0">
                <a:solidFill>
                  <a:schemeClr val="tx2"/>
                </a:solidFill>
              </a:rPr>
              <a:t>These </a:t>
            </a:r>
            <a:r>
              <a:rPr lang="en-US" sz="2800" dirty="0">
                <a:solidFill>
                  <a:schemeClr val="tx2"/>
                </a:solidFill>
              </a:rPr>
              <a:t>are necessary and sufficient conditions, also called an equivalent class axiom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76200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chemeClr val="tx1"/>
                </a:solidFill>
              </a:rPr>
              <a:t>Classifying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91200"/>
            <a:ext cx="762000" cy="76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985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35250" y="6019691"/>
            <a:ext cx="2507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Fruit fly </a:t>
            </a:r>
            <a:r>
              <a:rPr lang="en-US" sz="2000" b="1" dirty="0" err="1" smtClean="0"/>
              <a:t>FBbt</a:t>
            </a:r>
            <a:r>
              <a:rPr lang="en-US" sz="2000" b="1" dirty="0" smtClean="0"/>
              <a:t> ‘tibia’</a:t>
            </a:r>
            <a:endParaRPr 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067619" y="6019691"/>
            <a:ext cx="2398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Human FMA ‘tibia’</a:t>
            </a:r>
            <a:endParaRPr lang="en-US" sz="2000" b="1" dirty="0"/>
          </a:p>
        </p:txBody>
      </p:sp>
      <p:sp>
        <p:nvSpPr>
          <p:cNvPr id="15" name="Rectangle 14"/>
          <p:cNvSpPr/>
          <p:nvPr/>
        </p:nvSpPr>
        <p:spPr>
          <a:xfrm>
            <a:off x="3872128" y="2644394"/>
            <a:ext cx="184287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UBERON: tibia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730172" y="1231746"/>
            <a:ext cx="184287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UBERON: bone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2912390" y="3112674"/>
            <a:ext cx="799005" cy="565853"/>
          </a:xfrm>
          <a:prstGeom prst="straightConnector1">
            <a:avLst/>
          </a:prstGeom>
          <a:ln w="28575" cap="flat" cmpd="sng" algn="ctr">
            <a:solidFill>
              <a:srgbClr val="595959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0800000">
            <a:off x="5515632" y="3061798"/>
            <a:ext cx="868798" cy="553152"/>
          </a:xfrm>
          <a:prstGeom prst="straightConnector1">
            <a:avLst/>
          </a:prstGeom>
          <a:ln w="28575" cap="flat" cmpd="sng" algn="ctr">
            <a:solidFill>
              <a:srgbClr val="595959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5400000" flipH="1" flipV="1">
            <a:off x="4242094" y="2110800"/>
            <a:ext cx="794465" cy="1588"/>
          </a:xfrm>
          <a:prstGeom prst="straightConnector1">
            <a:avLst/>
          </a:prstGeom>
          <a:ln w="28575" cap="flat" cmpd="sng" algn="ctr">
            <a:solidFill>
              <a:srgbClr val="595959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950460" y="3074081"/>
            <a:ext cx="512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595959"/>
                </a:solidFill>
              </a:rPr>
              <a:t>is_a</a:t>
            </a:r>
            <a:endParaRPr lang="en-US" sz="1600" dirty="0">
              <a:solidFill>
                <a:srgbClr val="595959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638532" y="1998749"/>
            <a:ext cx="512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595959"/>
                </a:solidFill>
              </a:rPr>
              <a:t>is_a</a:t>
            </a:r>
            <a:endParaRPr lang="en-US" sz="1600" dirty="0">
              <a:solidFill>
                <a:srgbClr val="595959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846295" y="3090411"/>
            <a:ext cx="512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595959"/>
                </a:solidFill>
              </a:rPr>
              <a:t>is_a</a:t>
            </a:r>
            <a:endParaRPr lang="en-US" sz="1600" dirty="0">
              <a:solidFill>
                <a:srgbClr val="595959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396641" y="1231746"/>
            <a:ext cx="1308361" cy="369332"/>
          </a:xfrm>
          <a:prstGeom prst="rect">
            <a:avLst/>
          </a:prstGeom>
          <a:solidFill>
            <a:schemeClr val="accent3">
              <a:lumMod val="50000"/>
              <a:alpha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</a:rPr>
              <a:t>Vertebrata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18736" y="2640217"/>
            <a:ext cx="2805278" cy="369332"/>
          </a:xfrm>
          <a:prstGeom prst="rect">
            <a:avLst/>
          </a:prstGeom>
          <a:solidFill>
            <a:schemeClr val="accent3">
              <a:lumMod val="50000"/>
              <a:alpha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</a:rPr>
              <a:t>Drosophila </a:t>
            </a:r>
            <a:r>
              <a:rPr lang="en-US" i="1" dirty="0" err="1" smtClean="0">
                <a:solidFill>
                  <a:schemeClr val="bg1"/>
                </a:solidFill>
              </a:rPr>
              <a:t>melanogaster</a:t>
            </a:r>
            <a:endParaRPr lang="en-US" i="1" dirty="0" smtClean="0">
              <a:solidFill>
                <a:schemeClr val="bg1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rot="10800000">
            <a:off x="1684918" y="3121616"/>
            <a:ext cx="488418" cy="459241"/>
          </a:xfrm>
          <a:prstGeom prst="straightConnector1">
            <a:avLst/>
          </a:prstGeom>
          <a:ln w="28575" cap="flat" cmpd="sng" algn="ctr">
            <a:solidFill>
              <a:srgbClr val="18496B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7027190" y="3150813"/>
            <a:ext cx="515431" cy="376655"/>
          </a:xfrm>
          <a:prstGeom prst="straightConnector1">
            <a:avLst/>
          </a:prstGeom>
          <a:ln w="28575" cap="flat" cmpd="sng" algn="ctr">
            <a:solidFill>
              <a:srgbClr val="18496B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226196" y="3250087"/>
            <a:ext cx="1021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part_of</a:t>
            </a:r>
            <a:endParaRPr lang="en-US" sz="1600" dirty="0"/>
          </a:p>
        </p:txBody>
      </p:sp>
      <p:sp>
        <p:nvSpPr>
          <p:cNvPr id="40" name="TextBox 39"/>
          <p:cNvSpPr txBox="1"/>
          <p:nvPr/>
        </p:nvSpPr>
        <p:spPr>
          <a:xfrm>
            <a:off x="7265259" y="2640217"/>
            <a:ext cx="1714572" cy="369332"/>
          </a:xfrm>
          <a:prstGeom prst="rect">
            <a:avLst/>
          </a:prstGeom>
          <a:solidFill>
            <a:schemeClr val="accent3">
              <a:lumMod val="50000"/>
              <a:alpha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</a:rPr>
              <a:t>Homo sapiens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063841" y="1998749"/>
            <a:ext cx="512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595959"/>
                </a:solidFill>
              </a:rPr>
              <a:t>is_a</a:t>
            </a:r>
            <a:endParaRPr lang="en-US" sz="1600" dirty="0">
              <a:solidFill>
                <a:srgbClr val="595959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697701" y="1066800"/>
            <a:ext cx="1509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</a:rPr>
              <a:t>only_in_taxon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5658875" y="1469689"/>
            <a:ext cx="1612062" cy="1588"/>
          </a:xfrm>
          <a:prstGeom prst="straightConnector1">
            <a:avLst/>
          </a:prstGeom>
          <a:ln w="28575" cap="flat" cmpd="sng" algn="ctr">
            <a:solidFill>
              <a:schemeClr val="accent3">
                <a:lumMod val="50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035566" y="3250087"/>
            <a:ext cx="1021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part_of</a:t>
            </a:r>
            <a:endParaRPr lang="en-US" sz="1600" dirty="0"/>
          </a:p>
        </p:txBody>
      </p:sp>
      <p:sp>
        <p:nvSpPr>
          <p:cNvPr id="56" name="TextBox 55"/>
          <p:cNvSpPr txBox="1"/>
          <p:nvPr/>
        </p:nvSpPr>
        <p:spPr>
          <a:xfrm>
            <a:off x="2173336" y="1798694"/>
            <a:ext cx="175197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accent2"/>
                </a:solidFill>
              </a:rPr>
              <a:t>d</a:t>
            </a:r>
            <a:r>
              <a:rPr lang="en-US" sz="2000" b="1" dirty="0" err="1" smtClean="0">
                <a:solidFill>
                  <a:schemeClr val="accent2"/>
                </a:solidFill>
              </a:rPr>
              <a:t>isjoint_with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1597329" y="1601078"/>
            <a:ext cx="5673608" cy="90774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146619" y="3150813"/>
            <a:ext cx="1442478" cy="107721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6400" dirty="0" smtClean="0">
                <a:solidFill>
                  <a:srgbClr val="CC3300"/>
                </a:solidFill>
                <a:latin typeface="Zapf Dingbats"/>
                <a:ea typeface="Zapf Dingbats"/>
                <a:cs typeface="Zapf Dingbats"/>
              </a:rPr>
              <a:t>✗</a:t>
            </a:r>
            <a:endParaRPr lang="en-US" sz="6400" dirty="0">
              <a:solidFill>
                <a:srgbClr val="CC3300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 idx="4294967295"/>
          </p:nvPr>
        </p:nvSpPr>
        <p:spPr>
          <a:xfrm>
            <a:off x="0" y="-76200"/>
            <a:ext cx="8382000" cy="10541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Using </a:t>
            </a:r>
            <a:r>
              <a:rPr lang="en-US" sz="4000" dirty="0" err="1">
                <a:solidFill>
                  <a:schemeClr val="tx1"/>
                </a:solidFill>
              </a:rPr>
              <a:t>reasoners</a:t>
            </a:r>
            <a:r>
              <a:rPr lang="en-US" sz="4000" dirty="0">
                <a:solidFill>
                  <a:schemeClr val="tx1"/>
                </a:solidFill>
              </a:rPr>
              <a:t> to detect errors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rot="5400000" flipH="1" flipV="1">
            <a:off x="7604562" y="2072839"/>
            <a:ext cx="794465" cy="1588"/>
          </a:xfrm>
          <a:prstGeom prst="straightConnector1">
            <a:avLst/>
          </a:prstGeom>
          <a:ln w="28575" cap="flat" cmpd="sng" algn="ctr">
            <a:solidFill>
              <a:srgbClr val="595959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1494" t="21505" r="54023"/>
          <a:stretch/>
        </p:blipFill>
        <p:spPr>
          <a:xfrm>
            <a:off x="6324600" y="3657600"/>
            <a:ext cx="858554" cy="23875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0" y="3810000"/>
            <a:ext cx="1516026" cy="2209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267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26" grpId="0"/>
      <p:bldP spid="28" grpId="0"/>
      <p:bldP spid="29" grpId="0"/>
      <p:bldP spid="30" grpId="0" animBg="1"/>
      <p:bldP spid="31" grpId="0" animBg="1"/>
      <p:bldP spid="37" grpId="0"/>
      <p:bldP spid="40" grpId="0" animBg="1"/>
      <p:bldP spid="42" grpId="0"/>
      <p:bldP spid="43" grpId="0"/>
      <p:bldP spid="50" grpId="0"/>
      <p:bldP spid="56" grpId="0"/>
      <p:bldP spid="3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 descr="peanut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4815" y="4854576"/>
            <a:ext cx="1128712" cy="84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3" name="Rectangle 35"/>
          <p:cNvSpPr>
            <a:spLocks/>
          </p:cNvSpPr>
          <p:nvPr/>
        </p:nvSpPr>
        <p:spPr bwMode="auto">
          <a:xfrm>
            <a:off x="1506527" y="1917701"/>
            <a:ext cx="609600" cy="430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7799" bIns="0">
            <a:prstTxWarp prst="textNoShape">
              <a:avLst/>
            </a:prstTxWarp>
          </a:bodyPr>
          <a:lstStyle/>
          <a:p>
            <a:pPr marL="39688"/>
            <a:r>
              <a:rPr lang="en-US" sz="1600" dirty="0" err="1">
                <a:solidFill>
                  <a:srgbClr val="800000"/>
                </a:solidFill>
                <a:ea typeface="Times New Roman" charset="0"/>
                <a:cs typeface="Times New Roman" charset="0"/>
                <a:sym typeface="Times New Roman" charset="0"/>
              </a:rPr>
              <a:t>is_a</a:t>
            </a:r>
            <a:endParaRPr lang="en-US" sz="1600" dirty="0">
              <a:solidFill>
                <a:srgbClr val="800000"/>
              </a:solidFill>
              <a:ea typeface="Times New Roman" charset="0"/>
              <a:cs typeface="Times New Roman" charset="0"/>
              <a:sym typeface="Times New Roman" charset="0"/>
            </a:endParaRPr>
          </a:p>
        </p:txBody>
      </p:sp>
      <p:sp>
        <p:nvSpPr>
          <p:cNvPr id="110" name="Can 109"/>
          <p:cNvSpPr/>
          <p:nvPr/>
        </p:nvSpPr>
        <p:spPr>
          <a:xfrm>
            <a:off x="896927" y="1357313"/>
            <a:ext cx="1143000" cy="533400"/>
          </a:xfrm>
          <a:prstGeom prst="ca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entity</a:t>
            </a:r>
          </a:p>
        </p:txBody>
      </p:sp>
      <p:sp>
        <p:nvSpPr>
          <p:cNvPr id="111" name="Can 110"/>
          <p:cNvSpPr/>
          <p:nvPr/>
        </p:nvSpPr>
        <p:spPr>
          <a:xfrm>
            <a:off x="2344727" y="1890713"/>
            <a:ext cx="1143000" cy="533400"/>
          </a:xfrm>
          <a:prstGeom prst="ca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organism</a:t>
            </a:r>
          </a:p>
        </p:txBody>
      </p:sp>
      <p:sp>
        <p:nvSpPr>
          <p:cNvPr id="112" name="Can 111"/>
          <p:cNvSpPr/>
          <p:nvPr/>
        </p:nvSpPr>
        <p:spPr>
          <a:xfrm>
            <a:off x="3792527" y="3948113"/>
            <a:ext cx="1143000" cy="533400"/>
          </a:xfrm>
          <a:prstGeom prst="ca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cat</a:t>
            </a:r>
          </a:p>
        </p:txBody>
      </p:sp>
      <p:sp>
        <p:nvSpPr>
          <p:cNvPr id="113" name="Can 112"/>
          <p:cNvSpPr/>
          <p:nvPr/>
        </p:nvSpPr>
        <p:spPr>
          <a:xfrm>
            <a:off x="4935527" y="3186113"/>
            <a:ext cx="1143000" cy="533400"/>
          </a:xfrm>
          <a:prstGeom prst="ca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mammal</a:t>
            </a:r>
          </a:p>
        </p:txBody>
      </p:sp>
      <p:sp>
        <p:nvSpPr>
          <p:cNvPr id="114" name="Can 113"/>
          <p:cNvSpPr/>
          <p:nvPr/>
        </p:nvSpPr>
        <p:spPr>
          <a:xfrm>
            <a:off x="3716327" y="2500313"/>
            <a:ext cx="1143000" cy="533400"/>
          </a:xfrm>
          <a:prstGeom prst="ca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animal</a:t>
            </a:r>
          </a:p>
        </p:txBody>
      </p:sp>
      <p:sp>
        <p:nvSpPr>
          <p:cNvPr id="22539" name="AutoShape 93"/>
          <p:cNvSpPr>
            <a:spLocks/>
          </p:cNvSpPr>
          <p:nvPr/>
        </p:nvSpPr>
        <p:spPr bwMode="auto">
          <a:xfrm>
            <a:off x="1887527" y="1814513"/>
            <a:ext cx="457200" cy="381000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21600 h 21600"/>
            </a:gdLst>
            <a:ahLst/>
            <a:cxnLst/>
            <a:rect l="T0" t="T1" r="T2" b="T3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800000"/>
            </a:solidFill>
            <a:miter lim="800000"/>
            <a:headEnd type="triangle" w="lg" len="lg"/>
            <a:tailEnd type="none" w="lg" len="lg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sp>
        <p:nvSpPr>
          <p:cNvPr id="22540" name="Rectangle 35"/>
          <p:cNvSpPr>
            <a:spLocks/>
          </p:cNvSpPr>
          <p:nvPr/>
        </p:nvSpPr>
        <p:spPr bwMode="auto">
          <a:xfrm>
            <a:off x="3030527" y="2424113"/>
            <a:ext cx="609600" cy="4302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7799" bIns="0">
            <a:prstTxWarp prst="textNoShape">
              <a:avLst/>
            </a:prstTxWarp>
          </a:bodyPr>
          <a:lstStyle/>
          <a:p>
            <a:pPr marL="39688"/>
            <a:r>
              <a:rPr lang="en-US" sz="1600">
                <a:solidFill>
                  <a:srgbClr val="800000"/>
                </a:solidFill>
                <a:ea typeface="Times New Roman" charset="0"/>
                <a:cs typeface="Times New Roman" charset="0"/>
                <a:sym typeface="Times New Roman" charset="0"/>
              </a:rPr>
              <a:t>is_a</a:t>
            </a:r>
          </a:p>
        </p:txBody>
      </p:sp>
      <p:sp>
        <p:nvSpPr>
          <p:cNvPr id="22541" name="Rectangle 35"/>
          <p:cNvSpPr>
            <a:spLocks/>
          </p:cNvSpPr>
          <p:nvPr/>
        </p:nvSpPr>
        <p:spPr bwMode="auto">
          <a:xfrm>
            <a:off x="4325927" y="3033713"/>
            <a:ext cx="609600" cy="4302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7799" bIns="0">
            <a:prstTxWarp prst="textNoShape">
              <a:avLst/>
            </a:prstTxWarp>
          </a:bodyPr>
          <a:lstStyle/>
          <a:p>
            <a:pPr marL="39688"/>
            <a:r>
              <a:rPr lang="en-US" sz="1600">
                <a:solidFill>
                  <a:srgbClr val="800000"/>
                </a:solidFill>
                <a:ea typeface="Times New Roman" charset="0"/>
                <a:cs typeface="Times New Roman" charset="0"/>
                <a:sym typeface="Times New Roman" charset="0"/>
              </a:rPr>
              <a:t>is_a</a:t>
            </a:r>
          </a:p>
        </p:txBody>
      </p:sp>
      <p:sp>
        <p:nvSpPr>
          <p:cNvPr id="22542" name="Rectangle 35"/>
          <p:cNvSpPr>
            <a:spLocks/>
          </p:cNvSpPr>
          <p:nvPr/>
        </p:nvSpPr>
        <p:spPr bwMode="auto">
          <a:xfrm>
            <a:off x="5621327" y="3871913"/>
            <a:ext cx="609600" cy="4302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7799" bIns="0">
            <a:prstTxWarp prst="textNoShape">
              <a:avLst/>
            </a:prstTxWarp>
          </a:bodyPr>
          <a:lstStyle/>
          <a:p>
            <a:pPr marL="39688"/>
            <a:r>
              <a:rPr lang="en-US" sz="1600">
                <a:solidFill>
                  <a:srgbClr val="800000"/>
                </a:solidFill>
                <a:ea typeface="Times New Roman" charset="0"/>
                <a:cs typeface="Times New Roman" charset="0"/>
                <a:sym typeface="Times New Roman" charset="0"/>
              </a:rPr>
              <a:t>is_a</a:t>
            </a:r>
          </a:p>
        </p:txBody>
      </p:sp>
      <p:sp>
        <p:nvSpPr>
          <p:cNvPr id="22543" name="AutoShape 93"/>
          <p:cNvSpPr>
            <a:spLocks/>
          </p:cNvSpPr>
          <p:nvPr/>
        </p:nvSpPr>
        <p:spPr bwMode="auto">
          <a:xfrm flipH="1">
            <a:off x="4935527" y="3719513"/>
            <a:ext cx="381000" cy="381000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21600 h 21600"/>
            </a:gdLst>
            <a:ahLst/>
            <a:cxnLst/>
            <a:rect l="T0" t="T1" r="T2" b="T3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800000"/>
            </a:solidFill>
            <a:miter lim="800000"/>
            <a:headEnd type="triangle" w="lg" len="lg"/>
            <a:tailEnd type="none" w="lg" len="lg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Can 121"/>
          <p:cNvSpPr/>
          <p:nvPr/>
        </p:nvSpPr>
        <p:spPr>
          <a:xfrm>
            <a:off x="6230927" y="3948113"/>
            <a:ext cx="1143000" cy="533400"/>
          </a:xfrm>
          <a:prstGeom prst="ca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human</a:t>
            </a:r>
          </a:p>
        </p:txBody>
      </p:sp>
      <p:sp>
        <p:nvSpPr>
          <p:cNvPr id="22545" name="AutoShape 93"/>
          <p:cNvSpPr>
            <a:spLocks/>
          </p:cNvSpPr>
          <p:nvPr/>
        </p:nvSpPr>
        <p:spPr bwMode="auto">
          <a:xfrm>
            <a:off x="3335327" y="2347913"/>
            <a:ext cx="457200" cy="381000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21600 h 21600"/>
            </a:gdLst>
            <a:ahLst/>
            <a:cxnLst/>
            <a:rect l="T0" t="T1" r="T2" b="T3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800000"/>
            </a:solidFill>
            <a:miter lim="800000"/>
            <a:headEnd type="triangle" w="lg" len="lg"/>
            <a:tailEnd type="none" w="lg" len="lg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46" name="AutoShape 93"/>
          <p:cNvSpPr>
            <a:spLocks/>
          </p:cNvSpPr>
          <p:nvPr/>
        </p:nvSpPr>
        <p:spPr bwMode="auto">
          <a:xfrm>
            <a:off x="4478327" y="2957513"/>
            <a:ext cx="457200" cy="381000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21600 h 21600"/>
            </a:gdLst>
            <a:ahLst/>
            <a:cxnLst/>
            <a:rect l="T0" t="T1" r="T2" b="T3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800000"/>
            </a:solidFill>
            <a:miter lim="800000"/>
            <a:headEnd type="triangle" w="lg" len="lg"/>
            <a:tailEnd type="none" w="lg" len="lg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47" name="AutoShape 93"/>
          <p:cNvSpPr>
            <a:spLocks/>
          </p:cNvSpPr>
          <p:nvPr/>
        </p:nvSpPr>
        <p:spPr bwMode="auto">
          <a:xfrm>
            <a:off x="5773727" y="3719513"/>
            <a:ext cx="457200" cy="381000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21600 h 21600"/>
            </a:gdLst>
            <a:ahLst/>
            <a:cxnLst/>
            <a:rect l="T0" t="T1" r="T2" b="T3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800000"/>
            </a:solidFill>
            <a:miter lim="800000"/>
            <a:headEnd type="triangle" w="lg" len="lg"/>
            <a:tailEnd type="none" w="lg" len="lg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48" name="Rectangle 35"/>
          <p:cNvSpPr>
            <a:spLocks/>
          </p:cNvSpPr>
          <p:nvPr/>
        </p:nvSpPr>
        <p:spPr bwMode="auto">
          <a:xfrm>
            <a:off x="5087927" y="3871913"/>
            <a:ext cx="609600" cy="4302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7799" bIns="0">
            <a:prstTxWarp prst="textNoShape">
              <a:avLst/>
            </a:prstTxWarp>
          </a:bodyPr>
          <a:lstStyle/>
          <a:p>
            <a:pPr marL="39688"/>
            <a:r>
              <a:rPr lang="en-US" sz="1600" dirty="0" err="1">
                <a:solidFill>
                  <a:srgbClr val="800000"/>
                </a:solidFill>
                <a:ea typeface="Times New Roman" charset="0"/>
                <a:cs typeface="Times New Roman" charset="0"/>
                <a:sym typeface="Times New Roman" charset="0"/>
              </a:rPr>
              <a:t>is_a</a:t>
            </a:r>
            <a:endParaRPr lang="en-US" sz="1600" dirty="0">
              <a:solidFill>
                <a:srgbClr val="800000"/>
              </a:solidFill>
              <a:ea typeface="Times New Roman" charset="0"/>
              <a:cs typeface="Times New Roman" charset="0"/>
              <a:sym typeface="Times New Roman" charset="0"/>
            </a:endParaRPr>
          </a:p>
        </p:txBody>
      </p:sp>
      <p:sp>
        <p:nvSpPr>
          <p:cNvPr id="22" name="AutoShape 93"/>
          <p:cNvSpPr>
            <a:spLocks/>
          </p:cNvSpPr>
          <p:nvPr/>
        </p:nvSpPr>
        <p:spPr bwMode="auto">
          <a:xfrm>
            <a:off x="6764327" y="4557713"/>
            <a:ext cx="4572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chemeClr val="accent6"/>
            </a:solidFill>
            <a:prstDash val="solid"/>
            <a:miter lim="800000"/>
            <a:headEnd type="triangle" w="lg" len="lg"/>
            <a:tailEnd type="none" w="lg" len="lg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23" name="AutoShape 93"/>
          <p:cNvSpPr>
            <a:spLocks/>
          </p:cNvSpPr>
          <p:nvPr/>
        </p:nvSpPr>
        <p:spPr bwMode="auto">
          <a:xfrm flipH="1">
            <a:off x="4173527" y="4481513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chemeClr val="accent6"/>
            </a:solidFill>
            <a:prstDash val="solid"/>
            <a:miter lim="800000"/>
            <a:headEnd type="triangle" w="lg" len="lg"/>
            <a:tailEnd type="none" w="lg" len="lg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73527" y="4645026"/>
            <a:ext cx="1236663" cy="3397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instance_of</a:t>
            </a:r>
            <a:endParaRPr lang="en-US" sz="1600" dirty="0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832465" y="4633913"/>
            <a:ext cx="1236662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instance_of</a:t>
            </a:r>
            <a:endParaRPr lang="en-US" sz="1600" dirty="0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4173527" y="5167313"/>
            <a:ext cx="84459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Peanut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5840567" y="5167313"/>
            <a:ext cx="137151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Chris Shaffer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7727" y="4854576"/>
            <a:ext cx="1016000" cy="12954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61184" y="2531160"/>
            <a:ext cx="131301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accent2"/>
                </a:solidFill>
              </a:rPr>
              <a:t>Subtyping</a:t>
            </a:r>
            <a:endParaRPr lang="en-US" b="1" dirty="0" smtClean="0">
              <a:solidFill>
                <a:schemeClr val="accent2"/>
              </a:solidFill>
            </a:endParaRPr>
          </a:p>
          <a:p>
            <a:r>
              <a:rPr lang="en-US" b="1" dirty="0" smtClean="0">
                <a:solidFill>
                  <a:schemeClr val="accent2"/>
                </a:solidFill>
              </a:rPr>
              <a:t>relation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33" name="Rectangle 35"/>
          <p:cNvSpPr>
            <a:spLocks/>
          </p:cNvSpPr>
          <p:nvPr/>
        </p:nvSpPr>
        <p:spPr bwMode="auto">
          <a:xfrm>
            <a:off x="152400" y="6248400"/>
            <a:ext cx="2971800" cy="430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7799" bIns="0">
            <a:prstTxWarp prst="textNoShape">
              <a:avLst/>
            </a:prstTxWarp>
          </a:bodyPr>
          <a:lstStyle/>
          <a:p>
            <a:pPr marL="39688"/>
            <a:r>
              <a:rPr lang="en-US" sz="1600" b="1" dirty="0" err="1" smtClean="0">
                <a:solidFill>
                  <a:schemeClr val="accent2"/>
                </a:solidFill>
                <a:ea typeface="Times New Roman" charset="0"/>
                <a:cs typeface="Times New Roman" charset="0"/>
                <a:sym typeface="Times New Roman" charset="0"/>
              </a:rPr>
              <a:t>is_a</a:t>
            </a:r>
            <a:r>
              <a:rPr lang="en-US" sz="1600" b="1" dirty="0" smtClean="0">
                <a:solidFill>
                  <a:schemeClr val="accent2"/>
                </a:solidFill>
                <a:ea typeface="Times New Roman" charset="0"/>
                <a:cs typeface="Times New Roman" charset="0"/>
                <a:sym typeface="Times New Roman" charset="0"/>
              </a:rPr>
              <a:t> =  </a:t>
            </a:r>
            <a:r>
              <a:rPr lang="en-US" sz="1600" b="1" dirty="0" err="1" smtClean="0">
                <a:solidFill>
                  <a:schemeClr val="accent2"/>
                </a:solidFill>
                <a:ea typeface="Times New Roman" charset="0"/>
                <a:cs typeface="Times New Roman" charset="0"/>
                <a:sym typeface="Times New Roman" charset="0"/>
              </a:rPr>
              <a:t>SubClassOf</a:t>
            </a:r>
            <a:r>
              <a:rPr lang="en-US" sz="1600" b="1" dirty="0" smtClean="0">
                <a:solidFill>
                  <a:schemeClr val="accent2"/>
                </a:solidFill>
                <a:ea typeface="Times New Roman" charset="0"/>
                <a:cs typeface="Times New Roman" charset="0"/>
                <a:sym typeface="Times New Roman" charset="0"/>
              </a:rPr>
              <a:t> = subtype</a:t>
            </a:r>
            <a:endParaRPr lang="en-US" sz="1600" b="1" dirty="0">
              <a:solidFill>
                <a:schemeClr val="accent2"/>
              </a:solidFill>
              <a:ea typeface="Times New Roman" charset="0"/>
              <a:cs typeface="Times New Roman" charset="0"/>
              <a:sym typeface="Times New Roman" charset="0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1262352" y="2339291"/>
            <a:ext cx="328273" cy="191869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5556"/>
            <a:ext cx="9144000" cy="911243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Types, subtypes, and instances</a:t>
            </a:r>
            <a:endParaRPr lang="en-US" sz="4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285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  <p:bldP spid="25" grpId="0"/>
      <p:bldP spid="26" grpId="0"/>
      <p:bldP spid="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5556"/>
            <a:ext cx="9144000" cy="911244"/>
          </a:xfrm>
        </p:spPr>
        <p:txBody>
          <a:bodyPr>
            <a:noAutofit/>
          </a:bodyPr>
          <a:lstStyle/>
          <a:p>
            <a:r>
              <a:rPr lang="en-US" sz="3600" dirty="0" smtClean="0"/>
              <a:t>How do you tell if it is an instance or a class?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066800"/>
            <a:ext cx="830579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Is there more than one in existence? </a:t>
            </a:r>
          </a:p>
          <a:p>
            <a:r>
              <a:rPr lang="en-US" sz="2400" dirty="0" smtClean="0"/>
              <a:t>Is the entity referencing a group of things with common properties? 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752600" y="4572000"/>
            <a:ext cx="1882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Class or instance?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38800" y="4572000"/>
            <a:ext cx="1882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Class or instance?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52600" y="4951273"/>
            <a:ext cx="234912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There is only one Alaska</a:t>
            </a:r>
          </a:p>
          <a:p>
            <a:endParaRPr lang="en-US" dirty="0" smtClean="0"/>
          </a:p>
          <a:p>
            <a:r>
              <a:rPr lang="en-US" dirty="0" smtClean="0"/>
              <a:t>There is a class of things labeled “States”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105400" y="4949456"/>
            <a:ext cx="33528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There is only one blue </a:t>
            </a:r>
            <a:r>
              <a:rPr lang="en-US" dirty="0" err="1" smtClean="0"/>
              <a:t>morpho</a:t>
            </a:r>
            <a:r>
              <a:rPr lang="en-US" dirty="0" smtClean="0"/>
              <a:t> in my specimen collection</a:t>
            </a:r>
          </a:p>
          <a:p>
            <a:endParaRPr lang="en-US" dirty="0" smtClean="0"/>
          </a:p>
          <a:p>
            <a:r>
              <a:rPr lang="en-US" dirty="0" smtClean="0"/>
              <a:t>There is a class of things labeled “Blue </a:t>
            </a:r>
            <a:r>
              <a:rPr lang="en-US" dirty="0" err="1" smtClean="0"/>
              <a:t>morpho</a:t>
            </a:r>
            <a:r>
              <a:rPr lang="en-US" dirty="0" smtClean="0"/>
              <a:t> butterflies”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438400"/>
            <a:ext cx="3200400" cy="17090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200" y="2133600"/>
            <a:ext cx="2406203" cy="21717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457200" cy="457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7800"/>
            <a:ext cx="457200" cy="457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3429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Ontologies the answer?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545916"/>
            <a:ext cx="7213600" cy="132148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What is the question?</a:t>
            </a:r>
          </a:p>
          <a:p>
            <a:r>
              <a:rPr lang="en-US" sz="2800" dirty="0" smtClean="0"/>
              <a:t>What is the domain?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72000"/>
            <a:ext cx="457200" cy="45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177972"/>
            <a:ext cx="457200" cy="457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9838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694058" cy="91124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YES</a:t>
            </a:r>
            <a:endParaRPr lang="en-US" sz="6000" dirty="0"/>
          </a:p>
        </p:txBody>
      </p:sp>
      <p:sp>
        <p:nvSpPr>
          <p:cNvPr id="6" name="Rectangle 5"/>
          <p:cNvSpPr/>
          <p:nvPr/>
        </p:nvSpPr>
        <p:spPr>
          <a:xfrm>
            <a:off x="2580724" y="2743200"/>
            <a:ext cx="381000" cy="838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37924" y="2895600"/>
            <a:ext cx="381000" cy="692727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495124" y="3008898"/>
            <a:ext cx="314876" cy="572502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598042" y="2362200"/>
            <a:ext cx="346364" cy="304800"/>
          </a:xfrm>
          <a:prstGeom prst="ellipse">
            <a:avLst/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067981" y="2582884"/>
            <a:ext cx="286251" cy="27709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513267" y="2721429"/>
            <a:ext cx="260228" cy="251901"/>
          </a:xfrm>
          <a:prstGeom prst="ellipse">
            <a:avLst/>
          </a:prstGeom>
          <a:solidFill>
            <a:schemeClr val="accent1">
              <a:lumMod val="90000"/>
              <a:lumOff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333175" y="3124200"/>
            <a:ext cx="346364" cy="304800"/>
          </a:xfrm>
          <a:prstGeom prst="ellipse">
            <a:avLst/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803114" y="2819400"/>
            <a:ext cx="286251" cy="27709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216772" y="3100899"/>
            <a:ext cx="260228" cy="251901"/>
          </a:xfrm>
          <a:prstGeom prst="ellipse">
            <a:avLst/>
          </a:prstGeom>
          <a:solidFill>
            <a:schemeClr val="accent1">
              <a:lumMod val="90000"/>
              <a:lumOff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819400" y="1371600"/>
            <a:ext cx="3505200" cy="0"/>
          </a:xfrm>
          <a:prstGeom prst="line">
            <a:avLst/>
          </a:prstGeom>
          <a:ln>
            <a:solidFill>
              <a:srgbClr val="75707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600200" y="3962400"/>
            <a:ext cx="3352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Well coordinated </a:t>
            </a:r>
          </a:p>
          <a:p>
            <a:pPr algn="ctr"/>
            <a:r>
              <a:rPr lang="en-US" sz="2000" dirty="0" smtClean="0"/>
              <a:t>community of experts </a:t>
            </a:r>
          </a:p>
          <a:p>
            <a:pPr algn="ctr"/>
            <a:r>
              <a:rPr lang="en-US" sz="2000" dirty="0" err="1" smtClean="0"/>
              <a:t>authorative</a:t>
            </a:r>
            <a:r>
              <a:rPr lang="en-US" sz="2000" dirty="0" smtClean="0"/>
              <a:t> users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95800" y="4007584"/>
            <a:ext cx="2971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Well defined </a:t>
            </a:r>
          </a:p>
          <a:p>
            <a:pPr algn="ctr"/>
            <a:r>
              <a:rPr lang="en-US" sz="2000" dirty="0" smtClean="0"/>
              <a:t>boundaries</a:t>
            </a:r>
          </a:p>
          <a:p>
            <a:pPr algn="ctr"/>
            <a:r>
              <a:rPr lang="en-US" sz="2000" dirty="0"/>
              <a:t>l</a:t>
            </a:r>
            <a:r>
              <a:rPr lang="en-US" sz="2000" dirty="0" smtClean="0"/>
              <a:t>imited concepts</a:t>
            </a:r>
          </a:p>
          <a:p>
            <a:pPr algn="ctr"/>
            <a:r>
              <a:rPr lang="en-US" sz="2000" dirty="0" smtClean="0"/>
              <a:t>stability</a:t>
            </a:r>
          </a:p>
          <a:p>
            <a:pPr algn="ctr"/>
            <a:endParaRPr lang="en-US" sz="2000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3903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694058" cy="91124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Structured Data FTW</a:t>
            </a:r>
            <a:endParaRPr lang="en-US" sz="60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156679" y="1371600"/>
            <a:ext cx="6830643" cy="0"/>
          </a:xfrm>
          <a:prstGeom prst="line">
            <a:avLst/>
          </a:prstGeom>
          <a:ln>
            <a:solidFill>
              <a:srgbClr val="75707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467600" y="228600"/>
            <a:ext cx="1403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the win)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47800" y="2438400"/>
            <a:ext cx="1073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/>
              <a:t>Siri</a:t>
            </a:r>
            <a:endParaRPr lang="en-US" sz="4800" dirty="0"/>
          </a:p>
        </p:txBody>
      </p:sp>
      <p:sp>
        <p:nvSpPr>
          <p:cNvPr id="19" name="TextBox 18"/>
          <p:cNvSpPr txBox="1"/>
          <p:nvPr/>
        </p:nvSpPr>
        <p:spPr>
          <a:xfrm>
            <a:off x="4267200" y="3048000"/>
            <a:ext cx="23844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Watson</a:t>
            </a:r>
            <a:endParaRPr lang="en-US" sz="48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762000" y="4419600"/>
            <a:ext cx="23517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Freebase</a:t>
            </a:r>
            <a:endParaRPr lang="en-US" sz="4000" dirty="0"/>
          </a:p>
        </p:txBody>
      </p:sp>
      <p:sp>
        <p:nvSpPr>
          <p:cNvPr id="21" name="TextBox 20"/>
          <p:cNvSpPr txBox="1"/>
          <p:nvPr/>
        </p:nvSpPr>
        <p:spPr>
          <a:xfrm>
            <a:off x="3733800" y="5105400"/>
            <a:ext cx="3870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Wolfram Alpha(?!)</a:t>
            </a:r>
            <a:endParaRPr lang="en-US" sz="3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1743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694058" cy="91124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NO</a:t>
            </a:r>
            <a:endParaRPr lang="en-US" sz="6000" dirty="0"/>
          </a:p>
        </p:txBody>
      </p:sp>
      <p:sp>
        <p:nvSpPr>
          <p:cNvPr id="12" name="Oval 11"/>
          <p:cNvSpPr/>
          <p:nvPr/>
        </p:nvSpPr>
        <p:spPr>
          <a:xfrm>
            <a:off x="6095175" y="2895600"/>
            <a:ext cx="346364" cy="304800"/>
          </a:xfrm>
          <a:prstGeom prst="ellipse">
            <a:avLst/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565114" y="2590800"/>
            <a:ext cx="286251" cy="27709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978772" y="2872299"/>
            <a:ext cx="260228" cy="251901"/>
          </a:xfrm>
          <a:prstGeom prst="ellipse">
            <a:avLst/>
          </a:prstGeom>
          <a:solidFill>
            <a:schemeClr val="accent1">
              <a:lumMod val="90000"/>
              <a:lumOff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819400" y="1371600"/>
            <a:ext cx="3505200" cy="0"/>
          </a:xfrm>
          <a:prstGeom prst="line">
            <a:avLst/>
          </a:prstGeom>
          <a:ln>
            <a:solidFill>
              <a:srgbClr val="75707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257800" y="4114800"/>
            <a:ext cx="2971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</a:t>
            </a:r>
            <a:r>
              <a:rPr lang="en-US" sz="2000" dirty="0" smtClean="0"/>
              <a:t>o clear boundaries</a:t>
            </a:r>
          </a:p>
          <a:p>
            <a:pPr algn="ctr"/>
            <a:r>
              <a:rPr lang="en-US" sz="2000" dirty="0" smtClean="0"/>
              <a:t>limitless content </a:t>
            </a:r>
          </a:p>
          <a:p>
            <a:pPr algn="ctr"/>
            <a:r>
              <a:rPr lang="en-US" sz="2000" dirty="0" smtClean="0"/>
              <a:t>instability</a:t>
            </a:r>
          </a:p>
          <a:p>
            <a:pPr algn="ctr"/>
            <a:endParaRPr lang="en-US" sz="2000" dirty="0" smtClean="0"/>
          </a:p>
        </p:txBody>
      </p:sp>
      <p:grpSp>
        <p:nvGrpSpPr>
          <p:cNvPr id="3" name="Group 2"/>
          <p:cNvGrpSpPr/>
          <p:nvPr/>
        </p:nvGrpSpPr>
        <p:grpSpPr>
          <a:xfrm>
            <a:off x="2047324" y="2362200"/>
            <a:ext cx="1229276" cy="1226127"/>
            <a:chOff x="2580724" y="2362200"/>
            <a:chExt cx="1229276" cy="1226127"/>
          </a:xfrm>
        </p:grpSpPr>
        <p:sp>
          <p:nvSpPr>
            <p:cNvPr id="6" name="Rectangle 5"/>
            <p:cNvSpPr/>
            <p:nvPr/>
          </p:nvSpPr>
          <p:spPr>
            <a:xfrm>
              <a:off x="2580724" y="2743200"/>
              <a:ext cx="3810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037924" y="2895600"/>
              <a:ext cx="381000" cy="692727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495124" y="3008898"/>
              <a:ext cx="314876" cy="572502"/>
            </a:xfrm>
            <a:prstGeom prst="rect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2598042" y="2362200"/>
              <a:ext cx="346364" cy="304800"/>
            </a:xfrm>
            <a:prstGeom prst="ellips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3067981" y="2582884"/>
              <a:ext cx="286251" cy="2770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3513267" y="2721429"/>
              <a:ext cx="260228" cy="251901"/>
            </a:xfrm>
            <a:prstGeom prst="ellipse">
              <a:avLst/>
            </a:prstGeom>
            <a:solidFill>
              <a:schemeClr val="accent1">
                <a:lumMod val="90000"/>
                <a:lumOff val="1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066800" y="4114800"/>
            <a:ext cx="3352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</a:t>
            </a:r>
            <a:r>
              <a:rPr lang="en-US" sz="2000" dirty="0" smtClean="0"/>
              <a:t>any non-experts</a:t>
            </a:r>
          </a:p>
          <a:p>
            <a:pPr algn="ctr"/>
            <a:r>
              <a:rPr lang="en-US" sz="2000" dirty="0" smtClean="0"/>
              <a:t>no unified coordination</a:t>
            </a:r>
          </a:p>
          <a:p>
            <a:pPr algn="ctr"/>
            <a:r>
              <a:rPr lang="en-US" sz="2000" dirty="0" smtClean="0"/>
              <a:t>no authority</a:t>
            </a:r>
          </a:p>
          <a:p>
            <a:pPr algn="ctr"/>
            <a:endParaRPr lang="en-US" sz="2000" dirty="0" smtClean="0"/>
          </a:p>
        </p:txBody>
      </p:sp>
      <p:grpSp>
        <p:nvGrpSpPr>
          <p:cNvPr id="19" name="Group 18"/>
          <p:cNvGrpSpPr/>
          <p:nvPr/>
        </p:nvGrpSpPr>
        <p:grpSpPr>
          <a:xfrm>
            <a:off x="685800" y="2209800"/>
            <a:ext cx="914400" cy="921327"/>
            <a:chOff x="2580724" y="2362200"/>
            <a:chExt cx="1229276" cy="1226127"/>
          </a:xfrm>
        </p:grpSpPr>
        <p:sp>
          <p:nvSpPr>
            <p:cNvPr id="20" name="Rectangle 19"/>
            <p:cNvSpPr/>
            <p:nvPr/>
          </p:nvSpPr>
          <p:spPr>
            <a:xfrm>
              <a:off x="2580724" y="2743200"/>
              <a:ext cx="3810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037924" y="2895600"/>
              <a:ext cx="381000" cy="692727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495124" y="3008898"/>
              <a:ext cx="314876" cy="572502"/>
            </a:xfrm>
            <a:prstGeom prst="rect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598042" y="2362200"/>
              <a:ext cx="346364" cy="304800"/>
            </a:xfrm>
            <a:prstGeom prst="ellips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3067981" y="2582884"/>
              <a:ext cx="286251" cy="2770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3513267" y="2721429"/>
              <a:ext cx="260228" cy="251901"/>
            </a:xfrm>
            <a:prstGeom prst="ellipse">
              <a:avLst/>
            </a:prstGeom>
            <a:solidFill>
              <a:schemeClr val="accent1">
                <a:lumMod val="90000"/>
                <a:lumOff val="1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143000" y="3276600"/>
            <a:ext cx="533400" cy="540327"/>
            <a:chOff x="2580724" y="2362200"/>
            <a:chExt cx="1229276" cy="1226127"/>
          </a:xfrm>
        </p:grpSpPr>
        <p:sp>
          <p:nvSpPr>
            <p:cNvPr id="27" name="Rectangle 26"/>
            <p:cNvSpPr/>
            <p:nvPr/>
          </p:nvSpPr>
          <p:spPr>
            <a:xfrm>
              <a:off x="2580724" y="2743200"/>
              <a:ext cx="3810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037924" y="2895600"/>
              <a:ext cx="381000" cy="692727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495124" y="3008898"/>
              <a:ext cx="314876" cy="572502"/>
            </a:xfrm>
            <a:prstGeom prst="rect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598042" y="2362200"/>
              <a:ext cx="346364" cy="304800"/>
            </a:xfrm>
            <a:prstGeom prst="ellips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3067981" y="2582884"/>
              <a:ext cx="286251" cy="2770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3513267" y="2721429"/>
              <a:ext cx="260228" cy="251901"/>
            </a:xfrm>
            <a:prstGeom prst="ellipse">
              <a:avLst/>
            </a:prstGeom>
            <a:solidFill>
              <a:schemeClr val="accent1">
                <a:lumMod val="90000"/>
                <a:lumOff val="1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971800" y="1676400"/>
            <a:ext cx="762000" cy="768927"/>
            <a:chOff x="2580724" y="2362200"/>
            <a:chExt cx="1229276" cy="1226127"/>
          </a:xfrm>
        </p:grpSpPr>
        <p:sp>
          <p:nvSpPr>
            <p:cNvPr id="34" name="Rectangle 33"/>
            <p:cNvSpPr/>
            <p:nvPr/>
          </p:nvSpPr>
          <p:spPr>
            <a:xfrm>
              <a:off x="2580724" y="2743200"/>
              <a:ext cx="3810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037924" y="2895600"/>
              <a:ext cx="381000" cy="692727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495124" y="3008898"/>
              <a:ext cx="314876" cy="572502"/>
            </a:xfrm>
            <a:prstGeom prst="rect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2598042" y="2362200"/>
              <a:ext cx="346364" cy="304800"/>
            </a:xfrm>
            <a:prstGeom prst="ellips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067981" y="2582884"/>
              <a:ext cx="286251" cy="2770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3513267" y="2721429"/>
              <a:ext cx="260228" cy="251901"/>
            </a:xfrm>
            <a:prstGeom prst="ellipse">
              <a:avLst/>
            </a:prstGeom>
            <a:solidFill>
              <a:schemeClr val="accent1">
                <a:lumMod val="90000"/>
                <a:lumOff val="1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505200" y="3048000"/>
            <a:ext cx="762000" cy="768927"/>
            <a:chOff x="2580724" y="2362200"/>
            <a:chExt cx="1229276" cy="1226127"/>
          </a:xfrm>
        </p:grpSpPr>
        <p:sp>
          <p:nvSpPr>
            <p:cNvPr id="41" name="Rectangle 40"/>
            <p:cNvSpPr/>
            <p:nvPr/>
          </p:nvSpPr>
          <p:spPr>
            <a:xfrm>
              <a:off x="2580724" y="2743200"/>
              <a:ext cx="381000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037924" y="2895600"/>
              <a:ext cx="381000" cy="692727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495124" y="3008898"/>
              <a:ext cx="314876" cy="572502"/>
            </a:xfrm>
            <a:prstGeom prst="rect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2598042" y="2362200"/>
              <a:ext cx="346364" cy="304800"/>
            </a:xfrm>
            <a:prstGeom prst="ellips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3067981" y="2582884"/>
              <a:ext cx="286251" cy="2770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3513267" y="2721429"/>
              <a:ext cx="260228" cy="251901"/>
            </a:xfrm>
            <a:prstGeom prst="ellipse">
              <a:avLst/>
            </a:prstGeom>
            <a:solidFill>
              <a:schemeClr val="accent1">
                <a:lumMod val="90000"/>
                <a:lumOff val="1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5-Point Star 4"/>
          <p:cNvSpPr/>
          <p:nvPr/>
        </p:nvSpPr>
        <p:spPr>
          <a:xfrm>
            <a:off x="6400800" y="3048000"/>
            <a:ext cx="533400" cy="4572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5-Point Star 46"/>
          <p:cNvSpPr/>
          <p:nvPr/>
        </p:nvSpPr>
        <p:spPr>
          <a:xfrm>
            <a:off x="6781800" y="2438400"/>
            <a:ext cx="533400" cy="457200"/>
          </a:xfrm>
          <a:prstGeom prst="star5">
            <a:avLst/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47"/>
          <p:cNvSpPr/>
          <p:nvPr/>
        </p:nvSpPr>
        <p:spPr>
          <a:xfrm>
            <a:off x="7086600" y="3124200"/>
            <a:ext cx="457200" cy="3048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5-Point Star 48"/>
          <p:cNvSpPr/>
          <p:nvPr/>
        </p:nvSpPr>
        <p:spPr>
          <a:xfrm>
            <a:off x="6096000" y="2057400"/>
            <a:ext cx="685800" cy="685800"/>
          </a:xfrm>
          <a:prstGeom prst="star5">
            <a:avLst/>
          </a:prstGeom>
          <a:solidFill>
            <a:schemeClr val="accent1">
              <a:lumMod val="90000"/>
              <a:lumOff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96000" y="3276600"/>
            <a:ext cx="346364" cy="304800"/>
          </a:xfrm>
          <a:prstGeom prst="ellipse">
            <a:avLst/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781800" y="2286000"/>
            <a:ext cx="346364" cy="304800"/>
          </a:xfrm>
          <a:prstGeom prst="ellipse">
            <a:avLst/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858000" y="3429000"/>
            <a:ext cx="346364" cy="30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791200" y="2667000"/>
            <a:ext cx="3048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315200" y="2895600"/>
            <a:ext cx="346364" cy="304800"/>
          </a:xfrm>
          <a:prstGeom prst="ellipse">
            <a:avLst/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6705600" y="2895600"/>
            <a:ext cx="304800" cy="3048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7162800" y="2133600"/>
            <a:ext cx="304800" cy="30480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5867400" y="3276600"/>
            <a:ext cx="152400" cy="15240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Diamond 56"/>
          <p:cNvSpPr/>
          <p:nvPr/>
        </p:nvSpPr>
        <p:spPr>
          <a:xfrm>
            <a:off x="6400800" y="3581400"/>
            <a:ext cx="229001" cy="228600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7162800" y="2590800"/>
            <a:ext cx="152400" cy="15240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Diamond 58"/>
          <p:cNvSpPr/>
          <p:nvPr/>
        </p:nvSpPr>
        <p:spPr>
          <a:xfrm>
            <a:off x="6553200" y="1905000"/>
            <a:ext cx="229001" cy="228600"/>
          </a:xfrm>
          <a:prstGeom prst="diamond">
            <a:avLst/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iamond 59"/>
          <p:cNvSpPr/>
          <p:nvPr/>
        </p:nvSpPr>
        <p:spPr>
          <a:xfrm>
            <a:off x="5562600" y="3352800"/>
            <a:ext cx="229001" cy="228600"/>
          </a:xfrm>
          <a:prstGeom prst="diamond">
            <a:avLst/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5302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need ontologies?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Describing the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0493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694058" cy="911243"/>
          </a:xfrm>
        </p:spPr>
        <p:txBody>
          <a:bodyPr>
            <a:noAutofit/>
          </a:bodyPr>
          <a:lstStyle/>
          <a:p>
            <a:pPr algn="ctr"/>
            <a:r>
              <a:rPr lang="en-US" sz="4800" dirty="0" smtClean="0"/>
              <a:t>Roadblocks</a:t>
            </a:r>
            <a:endParaRPr lang="en-US" sz="48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438400" y="838200"/>
            <a:ext cx="385572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86000" y="392668"/>
            <a:ext cx="90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(some)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-1591980" y="2745866"/>
            <a:ext cx="4129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chemeClr val="bg2">
                    <a:lumMod val="90000"/>
                  </a:schemeClr>
                </a:solidFill>
              </a:rPr>
              <a:t>Persistence</a:t>
            </a:r>
            <a:endParaRPr lang="en-US" sz="5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5400000">
            <a:off x="6617804" y="2745866"/>
            <a:ext cx="4129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chemeClr val="bg2">
                    <a:lumMod val="90000"/>
                  </a:schemeClr>
                </a:solidFill>
              </a:rPr>
              <a:t>Provenance</a:t>
            </a:r>
            <a:endParaRPr lang="en-US" sz="5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13059" y="990600"/>
            <a:ext cx="5072647" cy="5227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tx2"/>
                </a:solidFill>
              </a:rPr>
              <a:t>f</a:t>
            </a:r>
            <a:r>
              <a:rPr lang="en-US" sz="2800" b="1" dirty="0" smtClean="0">
                <a:solidFill>
                  <a:schemeClr val="tx2"/>
                </a:solidFill>
              </a:rPr>
              <a:t>ront-end capture paradigms</a:t>
            </a:r>
          </a:p>
          <a:p>
            <a:pPr algn="ctr">
              <a:lnSpc>
                <a:spcPct val="150000"/>
              </a:lnSpc>
            </a:pPr>
            <a:r>
              <a:rPr lang="en-US" sz="2800" b="1" dirty="0" smtClean="0"/>
              <a:t>end-user data repositories</a:t>
            </a:r>
          </a:p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tx2"/>
                </a:solidFill>
              </a:rPr>
              <a:t>c</a:t>
            </a:r>
            <a:r>
              <a:rPr lang="en-US" sz="2800" b="1" dirty="0" smtClean="0">
                <a:solidFill>
                  <a:schemeClr val="tx2"/>
                </a:solidFill>
              </a:rPr>
              <a:t>uratorial commitment</a:t>
            </a:r>
          </a:p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rgbClr val="18496B"/>
                </a:solidFill>
              </a:rPr>
              <a:t>c</a:t>
            </a:r>
            <a:r>
              <a:rPr lang="en-US" sz="2800" b="1" dirty="0" smtClean="0">
                <a:solidFill>
                  <a:srgbClr val="18496B"/>
                </a:solidFill>
              </a:rPr>
              <a:t>ollaborative editing?</a:t>
            </a:r>
          </a:p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tx2"/>
                </a:solidFill>
              </a:rPr>
              <a:t>o</a:t>
            </a:r>
            <a:r>
              <a:rPr lang="en-US" sz="2800" b="1" dirty="0" smtClean="0">
                <a:solidFill>
                  <a:schemeClr val="tx2"/>
                </a:solidFill>
              </a:rPr>
              <a:t>ntology QA, testing</a:t>
            </a:r>
          </a:p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rgbClr val="18496B"/>
                </a:solidFill>
              </a:rPr>
              <a:t>r</a:t>
            </a:r>
            <a:r>
              <a:rPr lang="en-US" sz="2800" b="1" dirty="0" smtClean="0">
                <a:solidFill>
                  <a:srgbClr val="18496B"/>
                </a:solidFill>
              </a:rPr>
              <a:t>esearch patterns</a:t>
            </a:r>
          </a:p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tx2"/>
                </a:solidFill>
              </a:rPr>
              <a:t>i</a:t>
            </a:r>
            <a:r>
              <a:rPr lang="en-US" sz="2800" b="1" dirty="0" smtClean="0">
                <a:solidFill>
                  <a:schemeClr val="tx2"/>
                </a:solidFill>
              </a:rPr>
              <a:t>ntegration</a:t>
            </a:r>
          </a:p>
          <a:p>
            <a:pPr algn="ctr">
              <a:lnSpc>
                <a:spcPct val="150000"/>
              </a:lnSpc>
            </a:pPr>
            <a:r>
              <a:rPr lang="en-US" sz="2800" b="1" dirty="0" smtClean="0">
                <a:solidFill>
                  <a:srgbClr val="18496B"/>
                </a:solidFill>
              </a:rPr>
              <a:t>interfaces</a:t>
            </a:r>
            <a:endParaRPr lang="en-US" sz="2800" b="1" dirty="0">
              <a:solidFill>
                <a:srgbClr val="1849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6454" y="1524000"/>
            <a:ext cx="1108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Avenir Black"/>
                <a:cs typeface="Avenir Black"/>
              </a:rPr>
              <a:t>Vue</a:t>
            </a:r>
            <a:r>
              <a:rPr lang="en-US" sz="1400" dirty="0" smtClean="0">
                <a:latin typeface="Avenir Black"/>
                <a:cs typeface="Avenir Black"/>
              </a:rPr>
              <a:t>-&gt;OWL</a:t>
            </a:r>
            <a:endParaRPr lang="en-US" sz="1400" dirty="0">
              <a:latin typeface="Avenir Black"/>
              <a:cs typeface="Avenir Blac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4400" y="2590800"/>
            <a:ext cx="1133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 smtClean="0">
                <a:latin typeface="Avenir Black"/>
                <a:cs typeface="Avenir Black"/>
              </a:rPr>
              <a:t>Uber</a:t>
            </a:r>
            <a:endParaRPr lang="en-US" sz="1400" dirty="0" smtClean="0">
              <a:latin typeface="Avenir Black"/>
              <a:cs typeface="Avenir Black"/>
            </a:endParaRPr>
          </a:p>
          <a:p>
            <a:pPr algn="ctr"/>
            <a:r>
              <a:rPr lang="en-US" sz="1400" dirty="0" err="1" smtClean="0">
                <a:latin typeface="Avenir Black"/>
                <a:cs typeface="Avenir Black"/>
              </a:rPr>
              <a:t>Phenobank</a:t>
            </a:r>
            <a:endParaRPr lang="en-US" sz="1400" dirty="0">
              <a:latin typeface="Avenir Black"/>
              <a:cs typeface="Avenir Black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9624" y="4876800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venir Black"/>
                <a:cs typeface="Avenir Black"/>
              </a:rPr>
              <a:t>modularity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1828800" y="1487475"/>
            <a:ext cx="304800" cy="1889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676400" y="2133600"/>
            <a:ext cx="609600" cy="5699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2209800" y="5065725"/>
            <a:ext cx="1371600" cy="1920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81800" y="2971800"/>
            <a:ext cx="1401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venir Black"/>
                <a:cs typeface="Avenir Black"/>
              </a:rPr>
              <a:t>w</a:t>
            </a:r>
            <a:r>
              <a:rPr lang="en-US" sz="1400" dirty="0" smtClean="0">
                <a:latin typeface="Avenir Black"/>
                <a:cs typeface="Avenir Black"/>
              </a:rPr>
              <a:t>ho will </a:t>
            </a:r>
          </a:p>
          <a:p>
            <a:pPr algn="ctr"/>
            <a:r>
              <a:rPr lang="en-US" sz="1400" dirty="0" smtClean="0">
                <a:latin typeface="Avenir Black"/>
                <a:cs typeface="Avenir Black"/>
              </a:rPr>
              <a:t>do the work?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H="1" flipV="1">
            <a:off x="6553200" y="2743200"/>
            <a:ext cx="533400" cy="3444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629400" y="4267200"/>
            <a:ext cx="1401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venir Black"/>
                <a:cs typeface="Avenir Black"/>
              </a:rPr>
              <a:t> </a:t>
            </a:r>
            <a:r>
              <a:rPr lang="en-US" sz="1400" dirty="0" smtClean="0">
                <a:latin typeface="Avenir Black"/>
                <a:cs typeface="Avenir Black"/>
              </a:rPr>
              <a:t>use-cases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H="1" flipV="1">
            <a:off x="6400800" y="4038600"/>
            <a:ext cx="533400" cy="3444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638800" y="6248400"/>
            <a:ext cx="1401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venir Black"/>
                <a:cs typeface="Avenir Black"/>
              </a:rPr>
              <a:t>unified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H="1" flipV="1">
            <a:off x="5486400" y="6019800"/>
            <a:ext cx="533400" cy="3444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648658" y="5523337"/>
            <a:ext cx="1401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venir Black"/>
                <a:cs typeface="Avenir Black"/>
              </a:rPr>
              <a:t>e</a:t>
            </a:r>
            <a:r>
              <a:rPr lang="en-US" sz="1400" dirty="0" smtClean="0">
                <a:latin typeface="Avenir Black"/>
                <a:cs typeface="Avenir Black"/>
              </a:rPr>
              <a:t>nd-user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5486400" y="5715000"/>
            <a:ext cx="457200" cy="152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06051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Biological Ontologies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(have impact)</a:t>
            </a:r>
            <a:endParaRPr lang="en-US" sz="3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462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152400"/>
            <a:ext cx="8991600" cy="1143000"/>
          </a:xfrm>
        </p:spPr>
        <p:txBody>
          <a:bodyPr/>
          <a:lstStyle/>
          <a:p>
            <a:r>
              <a:rPr lang="en-US" dirty="0" smtClean="0"/>
              <a:t>Driving a User Interface for quality data capture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941" y="792978"/>
            <a:ext cx="7020144" cy="60650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419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Querying anatomical data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2663"/>
          <a:stretch/>
        </p:blipFill>
        <p:spPr>
          <a:xfrm>
            <a:off x="0" y="2004233"/>
            <a:ext cx="9144000" cy="45420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1371600"/>
            <a:ext cx="6990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Query for genes expressed in the retina and its parts: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699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6524"/>
            <a:ext cx="91440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Semantic similarity of phenotypes for disease discovery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82" y="1114209"/>
            <a:ext cx="7255565" cy="48068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9826" y="6396337"/>
            <a:ext cx="8686800" cy="461663"/>
          </a:xfrm>
          <a:prstGeom prst="rect">
            <a:avLst/>
          </a:prstGeom>
        </p:spPr>
        <p:txBody>
          <a:bodyPr wrap="square" lIns="91439" tIns="45719" rIns="91439" bIns="45719">
            <a:spAutoFit/>
          </a:bodyPr>
          <a:lstStyle/>
          <a:p>
            <a:r>
              <a:rPr lang="en-US" sz="1200" dirty="0" smtClean="0"/>
              <a:t>"Linking Human Diseases to Animal Models Using Ontology-Based Phenotype Annotation." </a:t>
            </a:r>
            <a:r>
              <a:rPr lang="en-US" sz="1200" dirty="0" err="1" smtClean="0"/>
              <a:t>PLoS</a:t>
            </a:r>
            <a:r>
              <a:rPr lang="en-US" sz="1200" dirty="0" smtClean="0"/>
              <a:t> </a:t>
            </a:r>
            <a:r>
              <a:rPr lang="en-US" sz="1200" dirty="0" err="1" smtClean="0"/>
              <a:t>Biol</a:t>
            </a:r>
            <a:r>
              <a:rPr lang="en-US" sz="1200" dirty="0" smtClean="0"/>
              <a:t> 7(11): e1000247. doi:10.1371/journal.pbio.1000247 </a:t>
            </a:r>
            <a:r>
              <a:rPr sz="1200" dirty="0" smtClean="0"/>
              <a:t>Washington NL, Haendel MA, Mungall CJ, Ashburner M, Westerfield M, Lewis SE</a:t>
            </a: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1241690" y="5918338"/>
            <a:ext cx="1029276" cy="313930"/>
          </a:xfrm>
          <a:prstGeom prst="rect">
            <a:avLst/>
          </a:prstGeom>
        </p:spPr>
        <p:txBody>
          <a:bodyPr wrap="none" lIns="91439" tIns="45719" rIns="91439" bIns="45719">
            <a:spAutoFit/>
          </a:bodyPr>
          <a:lstStyle/>
          <a:p>
            <a:r>
              <a:rPr lang="en-US" sz="1400" b="1" dirty="0" smtClean="0"/>
              <a:t>FMA+PATO</a:t>
            </a:r>
            <a:endParaRPr lang="en-US" sz="1400" b="1" dirty="0"/>
          </a:p>
        </p:txBody>
      </p:sp>
      <p:sp>
        <p:nvSpPr>
          <p:cNvPr id="13" name="Rectangle 12"/>
          <p:cNvSpPr/>
          <p:nvPr/>
        </p:nvSpPr>
        <p:spPr>
          <a:xfrm>
            <a:off x="3315431" y="5916849"/>
            <a:ext cx="444351" cy="313930"/>
          </a:xfrm>
          <a:prstGeom prst="rect">
            <a:avLst/>
          </a:prstGeom>
        </p:spPr>
        <p:txBody>
          <a:bodyPr wrap="none" lIns="91439" tIns="45719" rIns="91439" bIns="45719">
            <a:spAutoFit/>
          </a:bodyPr>
          <a:lstStyle/>
          <a:p>
            <a:r>
              <a:rPr lang="en-US" sz="1400" b="1" dirty="0" smtClean="0"/>
              <a:t>MP</a:t>
            </a:r>
            <a:endParaRPr lang="en-US" sz="1400" b="1" dirty="0"/>
          </a:p>
        </p:txBody>
      </p:sp>
      <p:sp>
        <p:nvSpPr>
          <p:cNvPr id="14" name="Rectangle 13"/>
          <p:cNvSpPr/>
          <p:nvPr/>
        </p:nvSpPr>
        <p:spPr>
          <a:xfrm>
            <a:off x="5030523" y="5916849"/>
            <a:ext cx="946411" cy="313930"/>
          </a:xfrm>
          <a:prstGeom prst="rect">
            <a:avLst/>
          </a:prstGeom>
        </p:spPr>
        <p:txBody>
          <a:bodyPr wrap="none" lIns="91439" tIns="45719" rIns="91439" bIns="45719">
            <a:spAutoFit/>
          </a:bodyPr>
          <a:lstStyle/>
          <a:p>
            <a:r>
              <a:rPr lang="en-US" sz="1400" b="1" dirty="0" smtClean="0"/>
              <a:t>ZFA+PATO</a:t>
            </a:r>
            <a:endParaRPr lang="en-US" sz="1400" b="1" dirty="0"/>
          </a:p>
        </p:txBody>
      </p:sp>
      <p:sp>
        <p:nvSpPr>
          <p:cNvPr id="15" name="Rectangle 14"/>
          <p:cNvSpPr/>
          <p:nvPr/>
        </p:nvSpPr>
        <p:spPr>
          <a:xfrm>
            <a:off x="6826220" y="5916849"/>
            <a:ext cx="1027202" cy="313930"/>
          </a:xfrm>
          <a:prstGeom prst="rect">
            <a:avLst/>
          </a:prstGeom>
        </p:spPr>
        <p:txBody>
          <a:bodyPr wrap="none" lIns="91439" tIns="45719" rIns="91439" bIns="45719">
            <a:spAutoFit/>
          </a:bodyPr>
          <a:lstStyle/>
          <a:p>
            <a:r>
              <a:rPr lang="en-US" sz="1400" b="1" dirty="0" err="1" smtClean="0"/>
              <a:t>FBbt+PATO</a:t>
            </a:r>
            <a:endParaRPr lang="en-US" sz="14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537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15466" y="-2"/>
            <a:ext cx="1518134" cy="1447802"/>
            <a:chOff x="7094966" y="0"/>
            <a:chExt cx="1371719" cy="5808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094966" y="0"/>
              <a:ext cx="1371719" cy="45724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094967" y="90009"/>
              <a:ext cx="1371718" cy="490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Resources:</a:t>
              </a:r>
            </a:p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Biological Ontologies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-15240" y="2362200"/>
            <a:ext cx="91440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e</a:t>
            </a:r>
            <a:r>
              <a:rPr lang="en-US" sz="2400" dirty="0" smtClean="0">
                <a:solidFill>
                  <a:schemeClr val="bg1"/>
                </a:solidFill>
              </a:rPr>
              <a:t>agle-</a:t>
            </a:r>
            <a:r>
              <a:rPr lang="en-US" sz="2400" dirty="0" err="1" smtClean="0">
                <a:solidFill>
                  <a:schemeClr val="bg1"/>
                </a:solidFill>
              </a:rPr>
              <a:t>i</a:t>
            </a:r>
            <a:r>
              <a:rPr lang="en-US" sz="2400" dirty="0" smtClean="0">
                <a:solidFill>
                  <a:schemeClr val="bg1"/>
                </a:solidFill>
              </a:rPr>
              <a:t> Network data capture: </a:t>
            </a:r>
            <a:r>
              <a:rPr lang="en-US" sz="2400" dirty="0" err="1" smtClean="0">
                <a:solidFill>
                  <a:schemeClr val="bg1"/>
                </a:solidFill>
              </a:rPr>
              <a:t>www.eagle-i.net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5240" y="3581400"/>
            <a:ext cx="91440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Zebrafish</a:t>
            </a:r>
            <a:r>
              <a:rPr lang="en-US" sz="2400" dirty="0" smtClean="0">
                <a:solidFill>
                  <a:schemeClr val="bg1"/>
                </a:solidFill>
              </a:rPr>
              <a:t> Informatics Network gene expression query:</a:t>
            </a:r>
          </a:p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www.zfin.org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800600"/>
            <a:ext cx="91440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The Monarch Initiative disease discovery:</a:t>
            </a:r>
          </a:p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www.monarchinitiative.org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9386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52400" y="1219200"/>
            <a:ext cx="4495800" cy="639762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A folksonomy: NCBI </a:t>
            </a:r>
            <a:r>
              <a:rPr lang="en-US" dirty="0" err="1" smtClean="0"/>
              <a:t>BioSample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52400" y="2057399"/>
            <a:ext cx="4344988" cy="3687763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Too flexible, multiple options, no enforcement standards 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s</a:t>
            </a:r>
            <a:r>
              <a:rPr lang="en-US" dirty="0" smtClean="0"/>
              <a:t>tandardized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quasi</a:t>
            </a:r>
            <a:r>
              <a:rPr lang="en-US" dirty="0"/>
              <a:t>-</a:t>
            </a:r>
            <a:r>
              <a:rPr lang="en-US" dirty="0" smtClean="0"/>
              <a:t>standardized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non</a:t>
            </a:r>
            <a:r>
              <a:rPr lang="en-US" dirty="0"/>
              <a:t>-</a:t>
            </a:r>
            <a:r>
              <a:rPr lang="en-US" dirty="0" smtClean="0"/>
              <a:t>standardized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D</a:t>
            </a:r>
            <a:r>
              <a:rPr lang="en-US" dirty="0" smtClean="0"/>
              <a:t>ata </a:t>
            </a:r>
            <a:r>
              <a:rPr lang="en-US" dirty="0"/>
              <a:t>at </a:t>
            </a:r>
            <a:r>
              <a:rPr lang="en-US" dirty="0" smtClean="0"/>
              <a:t>varying depth </a:t>
            </a:r>
            <a:r>
              <a:rPr lang="en-US" dirty="0"/>
              <a:t>or </a:t>
            </a:r>
            <a:r>
              <a:rPr lang="en-US" dirty="0" smtClean="0"/>
              <a:t>granularity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424" y="1219200"/>
            <a:ext cx="4041775" cy="639762"/>
          </a:xfrm>
        </p:spPr>
        <p:txBody>
          <a:bodyPr/>
          <a:lstStyle/>
          <a:p>
            <a:r>
              <a:rPr lang="en-US" dirty="0" smtClean="0"/>
              <a:t>Just kill me now: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4244455660"/>
              </p:ext>
            </p:extLst>
          </p:nvPr>
        </p:nvGraphicFramePr>
        <p:xfrm>
          <a:off x="4797424" y="1960562"/>
          <a:ext cx="4041776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888"/>
                <a:gridCol w="202088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Query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# records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Feces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22,592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Faeces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1,750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Ordure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Dung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19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Manure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154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Excreta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153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Stool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22,756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Stool</a:t>
                      </a:r>
                      <a:r>
                        <a:rPr lang="en-US" sz="1800" baseline="0" dirty="0" smtClean="0"/>
                        <a:t> NOT </a:t>
                      </a:r>
                      <a:r>
                        <a:rPr lang="en-US" sz="1800" baseline="0" dirty="0" err="1" smtClean="0"/>
                        <a:t>faeces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21,798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Stool NOT</a:t>
                      </a:r>
                      <a:r>
                        <a:rPr lang="en-US" sz="1800" baseline="0" dirty="0" smtClean="0"/>
                        <a:t> feces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18,314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We can’t find what we’re looking for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8349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97445" y="1574843"/>
            <a:ext cx="1630361" cy="2012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04007" y="1605706"/>
            <a:ext cx="1625166" cy="2005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6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480406" y="1605706"/>
            <a:ext cx="1606194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895600" y="3687450"/>
            <a:ext cx="1664163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8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648200" y="3687450"/>
            <a:ext cx="1702050" cy="21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9" name="Text Box 9"/>
          <p:cNvSpPr txBox="1">
            <a:spLocks noChangeArrowheads="1"/>
          </p:cNvSpPr>
          <p:nvPr/>
        </p:nvSpPr>
        <p:spPr bwMode="auto">
          <a:xfrm>
            <a:off x="914400" y="4220850"/>
            <a:ext cx="1806575" cy="358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95000"/>
              </a:lnSpc>
            </a:pPr>
            <a:r>
              <a:rPr lang="en-US" sz="2400" dirty="0" err="1">
                <a:solidFill>
                  <a:srgbClr val="000000"/>
                </a:solidFill>
              </a:rPr>
              <a:t>paramere</a:t>
            </a:r>
            <a:r>
              <a:rPr lang="en-US" sz="2400" dirty="0"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400" y="-10886"/>
            <a:ext cx="911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Cambria"/>
                <a:cs typeface="Cambria"/>
              </a:rPr>
              <a:t>And even when we do, we don’t know what we’re talking about</a:t>
            </a:r>
            <a:endParaRPr lang="en-US" sz="3600" dirty="0">
              <a:latin typeface="Cambria"/>
              <a:cs typeface="Cambri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298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3000" y="1743718"/>
            <a:ext cx="717353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/>
              <a:t>Ontologies enable organizing, filtering, connecting and suggesting data </a:t>
            </a:r>
          </a:p>
          <a:p>
            <a:endParaRPr lang="en-US" sz="36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Semantics for your data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00200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324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Who are </a:t>
            </a:r>
            <a:r>
              <a:rPr lang="en-US" sz="4400" dirty="0" err="1" smtClean="0"/>
              <a:t>ontologists</a:t>
            </a:r>
            <a:r>
              <a:rPr lang="en-US" sz="4400" dirty="0" smtClean="0"/>
              <a:t>?</a:t>
            </a:r>
            <a:endParaRPr lang="en-US" sz="4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7387771" y="6555552"/>
            <a:ext cx="1756229" cy="302447"/>
          </a:xfrm>
        </p:spPr>
        <p:txBody>
          <a:bodyPr/>
          <a:lstStyle/>
          <a:p>
            <a:r>
              <a:rPr lang="en-US" dirty="0" err="1" smtClean="0"/>
              <a:t>Gobel</a:t>
            </a:r>
            <a:r>
              <a:rPr lang="en-US" dirty="0" smtClean="0"/>
              <a:t> and </a:t>
            </a:r>
            <a:r>
              <a:rPr lang="en-US" dirty="0" err="1" smtClean="0"/>
              <a:t>Wroe</a:t>
            </a:r>
            <a:r>
              <a:rPr lang="en-US" dirty="0" smtClean="0"/>
              <a:t> 20014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657600" y="1581090"/>
            <a:ext cx="1676400" cy="16002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" name="Oval 7"/>
          <p:cNvSpPr/>
          <p:nvPr/>
        </p:nvSpPr>
        <p:spPr>
          <a:xfrm>
            <a:off x="1981200" y="3562290"/>
            <a:ext cx="1676400" cy="1600200"/>
          </a:xfrm>
          <a:prstGeom prst="ellipse">
            <a:avLst/>
          </a:prstGeom>
          <a:solidFill>
            <a:schemeClr val="accent1">
              <a:lumMod val="90000"/>
              <a:lumOff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486400" y="3562290"/>
            <a:ext cx="1676400" cy="1600200"/>
          </a:xfrm>
          <a:prstGeom prst="ellipse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33800" y="2190690"/>
            <a:ext cx="1544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Philosophical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035629" y="3867090"/>
            <a:ext cx="16001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Perfect Logical Consistency</a:t>
            </a:r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562600" y="4058959"/>
            <a:ext cx="16001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Pragmatic Mostly Works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62400" y="3429000"/>
            <a:ext cx="108675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YOU</a:t>
            </a:r>
            <a:endParaRPr lang="en-US" sz="3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905000" y="1657290"/>
            <a:ext cx="16674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Philosophers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6858000" y="3352800"/>
            <a:ext cx="1282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Scientists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4114800" y="5029200"/>
            <a:ext cx="1339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Engineers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533400" y="4038600"/>
            <a:ext cx="152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Computer Scientists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1219200" y="2667000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Mathematicians</a:t>
            </a:r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592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581400"/>
            <a:ext cx="382954" cy="533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33600" y="457200"/>
            <a:ext cx="1847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67000" y="1536383"/>
            <a:ext cx="6172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charset="2"/>
              <a:buChar char="§"/>
            </a:pPr>
            <a:r>
              <a:rPr lang="en-US" sz="2800" dirty="0" smtClean="0">
                <a:latin typeface="Trebuchet MS"/>
                <a:cs typeface="Trebuchet MS"/>
              </a:rPr>
              <a:t> An annotation is extra information attached to a data item</a:t>
            </a:r>
          </a:p>
          <a:p>
            <a:endParaRPr lang="en-US" sz="1600" dirty="0" smtClean="0">
              <a:latin typeface="Trebuchet MS"/>
              <a:cs typeface="Trebuchet MS"/>
            </a:endParaRPr>
          </a:p>
          <a:p>
            <a:pPr>
              <a:buFont typeface="Wingdings" charset="2"/>
              <a:buChar char="§"/>
            </a:pPr>
            <a:r>
              <a:rPr lang="en-US" sz="2800" dirty="0" smtClean="0">
                <a:latin typeface="Trebuchet MS"/>
                <a:cs typeface="Trebuchet MS"/>
              </a:rPr>
              <a:t> The goal is to add value by enabling:</a:t>
            </a:r>
          </a:p>
          <a:p>
            <a:r>
              <a:rPr lang="en-US" sz="2800" dirty="0" smtClean="0">
                <a:latin typeface="Trebuchet MS"/>
                <a:cs typeface="Trebuchet MS"/>
              </a:rPr>
              <a:t>        - Indexing data</a:t>
            </a:r>
          </a:p>
          <a:p>
            <a:r>
              <a:rPr lang="en-US" sz="2800" dirty="0" smtClean="0">
                <a:latin typeface="Trebuchet MS"/>
                <a:cs typeface="Trebuchet MS"/>
              </a:rPr>
              <a:t>        - Linking data</a:t>
            </a:r>
          </a:p>
          <a:p>
            <a:endParaRPr lang="en-US" sz="1600" dirty="0" smtClean="0">
              <a:latin typeface="Trebuchet MS"/>
              <a:cs typeface="Trebuchet MS"/>
            </a:endParaRPr>
          </a:p>
          <a:p>
            <a:pPr>
              <a:buFont typeface="Wingdings" charset="2"/>
              <a:buChar char="§"/>
            </a:pPr>
            <a:r>
              <a:rPr lang="en-US" sz="2800" dirty="0" smtClean="0">
                <a:latin typeface="Trebuchet MS"/>
                <a:cs typeface="Trebuchet MS"/>
              </a:rPr>
              <a:t> Annotation of data makes it easier to find and group data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648200"/>
            <a:ext cx="798354" cy="4989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47800"/>
            <a:ext cx="711200" cy="99060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1066800" y="1905000"/>
            <a:ext cx="457200" cy="158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460500" y="1778000"/>
            <a:ext cx="228600" cy="228600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048000"/>
            <a:ext cx="382954" cy="5334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914400" y="3302000"/>
            <a:ext cx="304800" cy="158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1104900" y="3238500"/>
            <a:ext cx="139700" cy="127000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5181600"/>
            <a:ext cx="382954" cy="53340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1193800" y="3835400"/>
            <a:ext cx="304800" cy="1588"/>
          </a:xfrm>
          <a:prstGeom prst="line">
            <a:avLst/>
          </a:prstGeom>
          <a:ln>
            <a:solidFill>
              <a:schemeClr val="accent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1384300" y="3771900"/>
            <a:ext cx="139700" cy="127000"/>
          </a:xfrm>
          <a:prstGeom prst="ellipse">
            <a:avLst/>
          </a:prstGeom>
          <a:solidFill>
            <a:schemeClr val="accent1">
              <a:lumMod val="50000"/>
              <a:lumOff val="50000"/>
            </a:schemeClr>
          </a:solidFill>
          <a:ln>
            <a:solidFill>
              <a:srgbClr val="43E5E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124200"/>
            <a:ext cx="382954" cy="533400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1600200" y="3378200"/>
            <a:ext cx="304800" cy="158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1790700" y="3314700"/>
            <a:ext cx="139700" cy="127000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1119554" y="5422900"/>
            <a:ext cx="304800" cy="1588"/>
          </a:xfrm>
          <a:prstGeom prst="line">
            <a:avLst/>
          </a:prstGeom>
          <a:ln>
            <a:solidFill>
              <a:srgbClr val="43E5E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1310054" y="5359400"/>
            <a:ext cx="139700" cy="127000"/>
          </a:xfrm>
          <a:prstGeom prst="ellipse">
            <a:avLst/>
          </a:prstGeom>
          <a:solidFill>
            <a:srgbClr val="43E5EC"/>
          </a:solidFill>
          <a:ln>
            <a:solidFill>
              <a:srgbClr val="43E5E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5016500"/>
            <a:ext cx="382954" cy="533400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1752600" y="5270500"/>
            <a:ext cx="304800" cy="1588"/>
          </a:xfrm>
          <a:prstGeom prst="line">
            <a:avLst/>
          </a:prstGeom>
          <a:ln>
            <a:solidFill>
              <a:srgbClr val="43E5E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1943100" y="5207000"/>
            <a:ext cx="139700" cy="127000"/>
          </a:xfrm>
          <a:prstGeom prst="ellipse">
            <a:avLst/>
          </a:prstGeom>
          <a:solidFill>
            <a:srgbClr val="43E5EC"/>
          </a:solidFill>
          <a:ln>
            <a:solidFill>
              <a:srgbClr val="43E5E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Controlled vocabularies are used to annotate data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69734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/>
          <a:srcRect l="5556" t="6195" r="5556" b="10164"/>
          <a:stretch>
            <a:fillRect/>
          </a:stretch>
        </p:blipFill>
        <p:spPr bwMode="auto">
          <a:xfrm>
            <a:off x="199216" y="1856928"/>
            <a:ext cx="33528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cluster"/>
          <p:cNvPicPr>
            <a:picLocks noChangeAspect="1" noChangeArrowheads="1"/>
          </p:cNvPicPr>
          <p:nvPr/>
        </p:nvPicPr>
        <p:blipFill>
          <a:blip r:embed="rId5"/>
          <a:srcRect l="58746" t="19022" r="14099" b="2174"/>
          <a:stretch>
            <a:fillRect/>
          </a:stretch>
        </p:blipFill>
        <p:spPr bwMode="auto">
          <a:xfrm>
            <a:off x="7706504" y="1798191"/>
            <a:ext cx="1016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580216" y="1477516"/>
            <a:ext cx="2667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MouseEcotope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7663641" y="1409253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 err="1"/>
              <a:t>GlyProt</a:t>
            </a:r>
            <a:endParaRPr lang="en-US" b="1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70654" y="3750816"/>
            <a:ext cx="3048000" cy="30321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 flipV="1">
            <a:off x="7608079" y="3661916"/>
            <a:ext cx="990600" cy="16986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 descr="cluster"/>
          <p:cNvPicPr>
            <a:picLocks noChangeAspect="1" noChangeArrowheads="1"/>
          </p:cNvPicPr>
          <p:nvPr/>
        </p:nvPicPr>
        <p:blipFill>
          <a:blip r:embed="rId5"/>
          <a:srcRect t="2729" r="40619" b="82876"/>
          <a:stretch>
            <a:fillRect/>
          </a:stretch>
        </p:blipFill>
        <p:spPr bwMode="auto">
          <a:xfrm>
            <a:off x="1439054" y="4535041"/>
            <a:ext cx="4152900" cy="216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970741" y="4496941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DiabetInGene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1570816" y="5670103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 err="1"/>
              <a:t>GluChem</a:t>
            </a:r>
            <a:endParaRPr lang="en-US" b="1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 flipH="1" flipV="1">
            <a:off x="2783666" y="4760466"/>
            <a:ext cx="127000" cy="76676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rot="10800000" wrap="none" anchor="ctr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 flipH="1" flipV="1">
            <a:off x="3521854" y="6132066"/>
            <a:ext cx="127000" cy="58896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rot="10800000" wrap="none" anchor="ctr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237816" y="2072828"/>
            <a:ext cx="19812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 b="1" i="1">
                <a:solidFill>
                  <a:schemeClr val="bg1"/>
                </a:solidFill>
              </a:rPr>
              <a:t>sphingolipid </a:t>
            </a:r>
          </a:p>
          <a:p>
            <a:pPr algn="ctr"/>
            <a:r>
              <a:rPr lang="en-US" sz="2000" b="1" i="1">
                <a:solidFill>
                  <a:schemeClr val="bg1"/>
                </a:solidFill>
              </a:rPr>
              <a:t>transporter </a:t>
            </a:r>
          </a:p>
          <a:p>
            <a:pPr algn="ctr"/>
            <a:r>
              <a:rPr lang="en-US" sz="2000" b="1" i="1">
                <a:solidFill>
                  <a:schemeClr val="bg1"/>
                </a:solidFill>
              </a:rPr>
              <a:t>activity</a:t>
            </a:r>
          </a:p>
        </p:txBody>
      </p:sp>
      <p:cxnSp>
        <p:nvCxnSpPr>
          <p:cNvPr id="16" name="AutoShape 15"/>
          <p:cNvCxnSpPr>
            <a:cxnSpLocks noChangeShapeType="1"/>
            <a:stCxn id="8" idx="3"/>
            <a:endCxn id="15" idx="1"/>
          </p:cNvCxnSpPr>
          <p:nvPr/>
        </p:nvCxnSpPr>
        <p:spPr bwMode="auto">
          <a:xfrm flipV="1">
            <a:off x="3332941" y="2644328"/>
            <a:ext cx="904875" cy="12588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17" name="AutoShape 16"/>
          <p:cNvCxnSpPr>
            <a:cxnSpLocks noChangeShapeType="1"/>
            <a:stCxn id="15" idx="2"/>
            <a:endCxn id="14" idx="1"/>
          </p:cNvCxnSpPr>
          <p:nvPr/>
        </p:nvCxnSpPr>
        <p:spPr bwMode="auto">
          <a:xfrm rot="5400000">
            <a:off x="2833276" y="4031406"/>
            <a:ext cx="3210719" cy="157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18" name="AutoShape 17"/>
          <p:cNvCxnSpPr>
            <a:cxnSpLocks noChangeShapeType="1"/>
            <a:stCxn id="15" idx="3"/>
            <a:endCxn id="9" idx="1"/>
          </p:cNvCxnSpPr>
          <p:nvPr/>
        </p:nvCxnSpPr>
        <p:spPr bwMode="auto">
          <a:xfrm>
            <a:off x="6219016" y="2644328"/>
            <a:ext cx="1370013" cy="1103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19" name="AutoShape 18"/>
          <p:cNvCxnSpPr>
            <a:cxnSpLocks noChangeShapeType="1"/>
            <a:stCxn id="13" idx="1"/>
            <a:endCxn id="15" idx="2"/>
          </p:cNvCxnSpPr>
          <p:nvPr/>
        </p:nvCxnSpPr>
        <p:spPr bwMode="auto">
          <a:xfrm flipV="1">
            <a:off x="2910666" y="3215828"/>
            <a:ext cx="2317750" cy="19280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Shared controlled </a:t>
            </a:r>
            <a:r>
              <a:rPr lang="en-US" sz="3200" dirty="0"/>
              <a:t>vocabularies indicate the same </a:t>
            </a:r>
            <a:r>
              <a:rPr lang="en-US" sz="3200" dirty="0" smtClean="0"/>
              <a:t>meaning</a:t>
            </a:r>
            <a:endParaRPr lang="en-US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556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3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BD2K_OER_Theme">
  <a:themeElements>
    <a:clrScheme name="BD2K">
      <a:dk1>
        <a:srgbClr val="18496B"/>
      </a:dk1>
      <a:lt1>
        <a:srgbClr val="FFFFFF"/>
      </a:lt1>
      <a:dk2>
        <a:srgbClr val="757070"/>
      </a:dk2>
      <a:lt2>
        <a:srgbClr val="E7E6E6"/>
      </a:lt2>
      <a:accent1>
        <a:srgbClr val="095457"/>
      </a:accent1>
      <a:accent2>
        <a:srgbClr val="CC3300"/>
      </a:accent2>
      <a:accent3>
        <a:srgbClr val="323558"/>
      </a:accent3>
      <a:accent4>
        <a:srgbClr val="B6D2D1"/>
      </a:accent4>
      <a:accent5>
        <a:srgbClr val="4B5185"/>
      </a:accent5>
      <a:accent6>
        <a:srgbClr val="CA913E"/>
      </a:accent6>
      <a:hlink>
        <a:srgbClr val="0563C1"/>
      </a:hlink>
      <a:folHlink>
        <a:srgbClr val="954F72"/>
      </a:folHlink>
    </a:clrScheme>
    <a:fontScheme name="BD2K">
      <a:majorFont>
        <a:latin typeface="Cambr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D2K_OER_Theme" id="{6B553284-C2DC-41D2-A051-A6B60F6D44F4}" vid="{F353914E-6A9F-43FF-9C1B-E0B337DD4544}"/>
    </a:ext>
  </a:extLst>
</a:theme>
</file>

<file path=ppt/theme/theme2.xml><?xml version="1.0" encoding="utf-8"?>
<a:theme xmlns:a="http://schemas.openxmlformats.org/drawingml/2006/main" name="BD2K OER Dark">
  <a:themeElements>
    <a:clrScheme name="BD2K">
      <a:dk1>
        <a:srgbClr val="18496B"/>
      </a:dk1>
      <a:lt1>
        <a:srgbClr val="FFFFFF"/>
      </a:lt1>
      <a:dk2>
        <a:srgbClr val="757070"/>
      </a:dk2>
      <a:lt2>
        <a:srgbClr val="E7E6E6"/>
      </a:lt2>
      <a:accent1>
        <a:srgbClr val="095457"/>
      </a:accent1>
      <a:accent2>
        <a:srgbClr val="CC3300"/>
      </a:accent2>
      <a:accent3>
        <a:srgbClr val="323558"/>
      </a:accent3>
      <a:accent4>
        <a:srgbClr val="B6D2D1"/>
      </a:accent4>
      <a:accent5>
        <a:srgbClr val="4B5185"/>
      </a:accent5>
      <a:accent6>
        <a:srgbClr val="CA913E"/>
      </a:accent6>
      <a:hlink>
        <a:srgbClr val="0563C1"/>
      </a:hlink>
      <a:folHlink>
        <a:srgbClr val="954F72"/>
      </a:folHlink>
    </a:clrScheme>
    <a:fontScheme name="BD2K">
      <a:majorFont>
        <a:latin typeface="Cambr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BD2K_OER_Theme.thmx</Template>
  <TotalTime>4290</TotalTime>
  <Words>1444</Words>
  <Application>Microsoft Office PowerPoint</Application>
  <PresentationFormat>On-screen Show (4:3)</PresentationFormat>
  <Paragraphs>383</Paragraphs>
  <Slides>35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37" baseType="lpstr">
      <vt:lpstr>BD2K_OER_Theme</vt:lpstr>
      <vt:lpstr>BD2K OER Dark</vt:lpstr>
      <vt:lpstr>Controlled vocabularies, Ontologies, and data linking</vt:lpstr>
      <vt:lpstr>PowerPoint Presentation</vt:lpstr>
      <vt:lpstr>Why do we need ontologies?</vt:lpstr>
      <vt:lpstr>We can’t find what we’re looking for</vt:lpstr>
      <vt:lpstr>PowerPoint Presentation</vt:lpstr>
      <vt:lpstr>Semantics for your data</vt:lpstr>
      <vt:lpstr>Who are ontologists?</vt:lpstr>
      <vt:lpstr>Controlled vocabularies are used to annotate data</vt:lpstr>
      <vt:lpstr>Shared controlled vocabularies indicate the same meaning</vt:lpstr>
      <vt:lpstr>Controlled vocabularies</vt:lpstr>
      <vt:lpstr>What is a Controlled Vocabulary?</vt:lpstr>
      <vt:lpstr>What is a Taxonomy?</vt:lpstr>
      <vt:lpstr>What is a Thesaurus?</vt:lpstr>
      <vt:lpstr>What is an Ontology?</vt:lpstr>
      <vt:lpstr>Complexity of Vocabulary types</vt:lpstr>
      <vt:lpstr>Example taxonomy</vt:lpstr>
      <vt:lpstr>Hierarchical Query Expansion</vt:lpstr>
      <vt:lpstr>Ontologies</vt:lpstr>
      <vt:lpstr>Ontologies are formal classifications</vt:lpstr>
      <vt:lpstr>Relationships also support classification</vt:lpstr>
      <vt:lpstr>Necessary and sufficient conditions</vt:lpstr>
      <vt:lpstr>Classifying</vt:lpstr>
      <vt:lpstr>Using reasoners to detect errors</vt:lpstr>
      <vt:lpstr>Types, subtypes, and instances</vt:lpstr>
      <vt:lpstr>How do you tell if it is an instance or a class?</vt:lpstr>
      <vt:lpstr>Are Ontologies the answer?</vt:lpstr>
      <vt:lpstr>YES</vt:lpstr>
      <vt:lpstr>Structured Data FTW</vt:lpstr>
      <vt:lpstr>NO</vt:lpstr>
      <vt:lpstr>Roadblocks</vt:lpstr>
      <vt:lpstr>Biological Ontologies</vt:lpstr>
      <vt:lpstr>Driving a User Interface for quality data capture</vt:lpstr>
      <vt:lpstr>Querying anatomical data</vt:lpstr>
      <vt:lpstr>Semantic similarity of phenotypes for disease discovery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Shahim Essaid</dc:creator>
  <cp:lastModifiedBy>Bjorn</cp:lastModifiedBy>
  <cp:revision>121</cp:revision>
  <dcterms:created xsi:type="dcterms:W3CDTF">2006-08-16T00:00:00Z</dcterms:created>
  <dcterms:modified xsi:type="dcterms:W3CDTF">2016-06-03T20:38:33Z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BF59461A-E5F3-431B-9BEC-E114A2F81D3F</vt:lpwstr>
  </property>
  <property fmtid="{D5CDD505-2E9C-101B-9397-08002B2CF9AE}" pid="3" name="ArticulatePath">
    <vt:lpwstr>BDK16-01</vt:lpwstr>
  </property>
</Properties>
</file>